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1" r:id="rId3"/>
    <p:sldId id="387" r:id="rId4"/>
    <p:sldId id="388" r:id="rId5"/>
    <p:sldId id="389" r:id="rId6"/>
    <p:sldId id="390" r:id="rId7"/>
    <p:sldId id="405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6" r:id="rId23"/>
    <p:sldId id="407" r:id="rId24"/>
    <p:sldId id="257" r:id="rId25"/>
    <p:sldId id="258" r:id="rId26"/>
    <p:sldId id="260" r:id="rId27"/>
    <p:sldId id="259" r:id="rId28"/>
    <p:sldId id="408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FA458A03-4709-524D-B452-59EEFE35D3B0}">
          <p14:sldIdLst>
            <p14:sldId id="256"/>
            <p14:sldId id="261"/>
            <p14:sldId id="387"/>
            <p14:sldId id="388"/>
            <p14:sldId id="389"/>
            <p14:sldId id="390"/>
            <p14:sldId id="405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6"/>
            <p14:sldId id="407"/>
          </p14:sldIdLst>
        </p14:section>
        <p14:section name="Part1" id="{6FB0CC5F-F237-8844-B67D-0019BD4B481D}">
          <p14:sldIdLst>
            <p14:sldId id="257"/>
            <p14:sldId id="258"/>
            <p14:sldId id="260"/>
            <p14:sldId id="259"/>
          </p14:sldIdLst>
        </p14:section>
        <p14:section name="Part2_main" id="{7683F63C-9178-4649-849B-16DCD189E641}">
          <p14:sldIdLst>
            <p14:sldId id="408"/>
            <p14:sldId id="262"/>
            <p14:sldId id="263"/>
            <p14:sldId id="264"/>
            <p14:sldId id="265"/>
          </p14:sldIdLst>
        </p14:section>
        <p14:section name="Part2 suppl" id="{F3CF5473-D970-2947-A83A-F7F1BE2F8D76}">
          <p14:sldIdLst>
            <p14:sldId id="266"/>
            <p14:sldId id="267"/>
          </p14:sldIdLst>
        </p14:section>
        <p14:section name="Part 3_main" id="{6DF49FD0-C79D-EF46-A7D6-A6553B3CC454}">
          <p14:sldIdLst>
            <p14:sldId id="268"/>
            <p14:sldId id="269"/>
          </p14:sldIdLst>
        </p14:section>
        <p14:section name="Part3_suppl" id="{15660471-ADCC-5744-9B9D-707B8FCEC940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  Alexander" initials="LA" lastIdx="2" clrIdx="0">
    <p:extLst>
      <p:ext uri="{19B8F6BF-5375-455C-9EA6-DF929625EA0E}">
        <p15:presenceInfo xmlns:p15="http://schemas.microsoft.com/office/powerpoint/2012/main" userId="S::alleonard@ethz.ch::92d396d2-e5e7-47cc-bc9c-fcec76621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7" autoAdjust="0"/>
    <p:restoredTop sz="87418"/>
  </p:normalViewPr>
  <p:slideViewPr>
    <p:cSldViewPr snapToGrid="0" showGuides="1">
      <p:cViewPr varScale="1">
        <p:scale>
          <a:sx n="87" d="100"/>
          <a:sy n="87" d="100"/>
        </p:scale>
        <p:origin x="74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1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3" d="100"/>
        <a:sy n="123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10.06.21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10.06.21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149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2489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8233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second best mapping is achieved with pangenome. </a:t>
            </a:r>
          </a:p>
          <a:p>
            <a:r>
              <a:rPr lang="en-US" noProof="0" dirty="0"/>
              <a:t>Thus the performance of pangenome is similar as in the population-specific graphs.</a:t>
            </a:r>
          </a:p>
          <a:p>
            <a:r>
              <a:rPr lang="en-US" noProof="0" dirty="0"/>
              <a:t>Therefore the construction of bovine pangenome is possible that will be applicable across multiple breeds of cattle.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88229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2926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7239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For example, most of the non-reference sequences are derived from Yak which has the largest genetic distance toward to the reference animal.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979B-5875-2D40-B45D-F1D68531C57D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30499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We furher used the pangenome to ivestigate whetherit contain additionally functionaly active elements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004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680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5670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  <a:p>
            <a:r>
              <a:rPr lang="en-CH" dirty="0"/>
              <a:t>Finally, I will draw up the overal conclusion from my phd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808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 will start.. </a:t>
            </a:r>
            <a:r>
              <a:rPr lang="en-GB" dirty="0"/>
              <a:t>C</a:t>
            </a:r>
            <a:r>
              <a:rPr lang="en-CH" dirty="0"/>
              <a:t>ontinue .. </a:t>
            </a:r>
            <a:r>
              <a:rPr lang="en-GB" dirty="0"/>
              <a:t>T</a:t>
            </a:r>
            <a:r>
              <a:rPr lang="en-CH" dirty="0"/>
              <a:t>alk..,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9014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My work can be treated as the first step and starting point for graph-based pangenome analysis in livestock</a:t>
            </a:r>
          </a:p>
          <a:p>
            <a:r>
              <a:rPr lang="en-CH" dirty="0"/>
              <a:t>For example, we might start be able to build graph</a:t>
            </a:r>
          </a:p>
          <a:p>
            <a:r>
              <a:rPr lang="en-GB" dirty="0"/>
              <a:t>M</a:t>
            </a:r>
            <a:r>
              <a:rPr lang="en-CH" dirty="0"/>
              <a:t>ore affordable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2221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With this I will finish my presentation, I would like to thank many people who have helped me during in 3.5 years of my phd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916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 dirty="0">
                <a:effectLst/>
                <a:latin typeface="Arial" panose="020B0604020202020204" pitchFamily="34" charset="0"/>
              </a:rPr>
              <a:t> </a:t>
            </a:r>
          </a:p>
          <a:p>
            <a:endParaRPr lang="en-US" sz="1200" noProof="0" dirty="0">
              <a:effectLst/>
              <a:latin typeface="Arial" panose="020B0604020202020204" pitchFamily="34" charset="0"/>
            </a:endParaRPr>
          </a:p>
          <a:p>
            <a:endParaRPr lang="en-US" sz="1200" noProof="0" dirty="0">
              <a:effectLst/>
              <a:latin typeface="Arial" panose="020B0604020202020204" pitchFamily="34" charset="0"/>
            </a:endParaRPr>
          </a:p>
          <a:p>
            <a:endParaRPr lang="en-US" sz="1200" noProof="0" dirty="0"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44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reported</a:t>
            </a:r>
            <a:r>
              <a:rPr lang="de-DE" dirty="0"/>
              <a:t> in multiple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genome</a:t>
            </a:r>
            <a:r>
              <a:rPr lang="de-DE" dirty="0"/>
              <a:t> lack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bases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animal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but not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/>
              <a:t> individual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803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979B-5875-2D40-B45D-F1D68531C57D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1060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979B-5875-2D40-B45D-F1D68531C57D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013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024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53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1979B-5875-2D40-B45D-F1D68531C57D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6778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Establishing Bovine</a:t>
            </a:r>
            <a:br>
              <a:rPr lang="en-GB" dirty="0"/>
            </a:br>
            <a:r>
              <a:rPr lang="en-GB" dirty="0"/>
              <a:t>Pangenome Graphs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Danang Crysnanto</a:t>
            </a:r>
          </a:p>
          <a:p>
            <a:r>
              <a:rPr lang="en-GB" dirty="0"/>
              <a:t>Doctoral </a:t>
            </a:r>
            <a:r>
              <a:rPr lang="en-US" dirty="0"/>
              <a:t>defense</a:t>
            </a:r>
          </a:p>
          <a:p>
            <a:r>
              <a:rPr lang="en-GB" dirty="0"/>
              <a:t>11 06 2021, ETH Zurich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31172" y="188912"/>
            <a:ext cx="2156027" cy="349311"/>
          </a:xfrm>
        </p:spPr>
        <p:txBody>
          <a:bodyPr/>
          <a:lstStyle/>
          <a:p>
            <a:r>
              <a:rPr lang="en-GB" dirty="0"/>
              <a:t>Animal Genomics</a:t>
            </a:r>
          </a:p>
          <a:p>
            <a:r>
              <a:rPr lang="en-GB" dirty="0"/>
              <a:t>Institute of Agricultural Sciences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D7A89E-F0D4-A042-9787-935301513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535" y="6272000"/>
            <a:ext cx="1257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504DF0-D0CF-9E4B-B743-E120B61C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578217"/>
            <a:ext cx="10728325" cy="900000"/>
          </a:xfrm>
        </p:spPr>
        <p:txBody>
          <a:bodyPr/>
          <a:lstStyle/>
          <a:p>
            <a:r>
              <a:rPr lang="en-CH" i="1" dirty="0">
                <a:solidFill>
                  <a:schemeClr val="accent1"/>
                </a:solidFill>
              </a:rPr>
              <a:t>Graphtyper </a:t>
            </a:r>
            <a:r>
              <a:rPr lang="en-CH" dirty="0">
                <a:solidFill>
                  <a:schemeClr val="accent1"/>
                </a:solidFill>
              </a:rPr>
              <a:t>pipeline is competitive with linear based-tools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9AB97-84F7-574A-BB87-F210C49D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900000"/>
          </a:xfrm>
        </p:spPr>
        <p:txBody>
          <a:bodyPr/>
          <a:lstStyle/>
          <a:p>
            <a:r>
              <a:rPr lang="en-CH" sz="2200" dirty="0"/>
              <a:t>Compatible with genotype imputations</a:t>
            </a:r>
          </a:p>
          <a:p>
            <a:r>
              <a:rPr lang="en-CH" sz="2200" dirty="0"/>
              <a:t>Computing requirements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4E81BA-8DBB-424F-BFF2-DAE416C1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99" y="2916820"/>
            <a:ext cx="4406813" cy="25283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A7F019-6C92-1A44-BDA0-F785BD2623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868"/>
          <a:stretch/>
        </p:blipFill>
        <p:spPr>
          <a:xfrm>
            <a:off x="177868" y="2845724"/>
            <a:ext cx="7465579" cy="24026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7B542E-25C2-EC4B-BB56-7BBBE9A27D2C}"/>
              </a:ext>
            </a:extLst>
          </p:cNvPr>
          <p:cNvSpPr txBox="1"/>
          <p:nvPr/>
        </p:nvSpPr>
        <p:spPr>
          <a:xfrm>
            <a:off x="645036" y="6063315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</a:t>
            </a:r>
            <a:r>
              <a:rPr lang="en-GB" sz="1400" dirty="0"/>
              <a:t>al., </a:t>
            </a:r>
            <a:r>
              <a:rPr lang="en-GB" sz="1400" i="1" dirty="0"/>
              <a:t>Genetics Selection Evolution </a:t>
            </a:r>
            <a:r>
              <a:rPr lang="en-GB" sz="1400" dirty="0"/>
              <a:t>2019</a:t>
            </a:r>
            <a:endParaRPr lang="en-CH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630BF-A7DE-5E47-A2A7-EB36BAACE8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47" t="64347" r="4745" b="30561"/>
          <a:stretch/>
        </p:blipFill>
        <p:spPr>
          <a:xfrm>
            <a:off x="6495906" y="4822930"/>
            <a:ext cx="720693" cy="349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75953F-54E4-2148-AD1E-A6CFAA36AA89}"/>
              </a:ext>
            </a:extLst>
          </p:cNvPr>
          <p:cNvSpPr txBox="1"/>
          <p:nvPr/>
        </p:nvSpPr>
        <p:spPr>
          <a:xfrm>
            <a:off x="8087428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Part 1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3276D-8B7C-4647-B195-EC55D23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79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C64A1D-E726-EF42-B17C-968BF47D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40" y="299861"/>
            <a:ext cx="10728325" cy="900000"/>
          </a:xfrm>
        </p:spPr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Part 2: Construction of breed-specific and multi-breed graphs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7E6C41-970F-234A-A1F4-D56A09C9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016186"/>
            <a:ext cx="10728325" cy="731630"/>
          </a:xfrm>
        </p:spPr>
        <p:txBody>
          <a:bodyPr/>
          <a:lstStyle/>
          <a:p>
            <a:r>
              <a:rPr lang="en-US" sz="2000" dirty="0"/>
              <a:t>Augmented the ARS-UCD1.2 cattle reference with small variations from 4 European cattle breeds using the </a:t>
            </a:r>
            <a:r>
              <a:rPr lang="en-US" sz="2000" i="1" dirty="0"/>
              <a:t>vg toolkit</a:t>
            </a:r>
          </a:p>
          <a:p>
            <a:r>
              <a:rPr lang="en-US" sz="2000" dirty="0"/>
              <a:t>Investigated read mapping, variant genotyping, and allelic balance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F2C12-D46D-AA48-92A1-9ACB18B2F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4" y="2202782"/>
            <a:ext cx="3796145" cy="2705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A9592-1166-EC46-B39A-5DD75444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08" y="4908448"/>
            <a:ext cx="3796146" cy="1455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00A4A-88F9-154A-964D-956016705C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00"/>
          <a:stretch/>
        </p:blipFill>
        <p:spPr>
          <a:xfrm>
            <a:off x="5177619" y="2202782"/>
            <a:ext cx="6037842" cy="3732197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8A62BB1-FC6E-B344-9C2C-44838BF39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46" y="3706923"/>
            <a:ext cx="583011" cy="4255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862A0C-CE20-724A-AD97-5F5F3C347103}"/>
              </a:ext>
            </a:extLst>
          </p:cNvPr>
          <p:cNvSpPr txBox="1"/>
          <p:nvPr/>
        </p:nvSpPr>
        <p:spPr>
          <a:xfrm>
            <a:off x="8196540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</a:t>
            </a:r>
            <a:r>
              <a:rPr lang="en-CH" sz="1100" dirty="0"/>
              <a:t>Part 2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48269-C3CB-B24E-8902-D26DBB6D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712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3D138C-C8DC-5B41-A69C-AE8DAFB6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386" y="490919"/>
            <a:ext cx="10728325" cy="900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Variant prioritization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875AB2-59C2-EE41-999F-8C614967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549" y="1390919"/>
            <a:ext cx="5922310" cy="4786219"/>
          </a:xfrm>
        </p:spPr>
        <p:txBody>
          <a:bodyPr/>
          <a:lstStyle/>
          <a:p>
            <a:r>
              <a:rPr lang="en-US" dirty="0"/>
              <a:t>Mapping breed-simulated reads to graphs with variations filtered based on allele frequency on the breeds </a:t>
            </a:r>
          </a:p>
          <a:p>
            <a:endParaRPr lang="en-US" dirty="0"/>
          </a:p>
          <a:p>
            <a:r>
              <a:rPr lang="en-US" dirty="0"/>
              <a:t>Mapping accuracy increases with the increasing number of variants added to the graphs</a:t>
            </a:r>
          </a:p>
          <a:p>
            <a:endParaRPr lang="en-US" dirty="0"/>
          </a:p>
          <a:p>
            <a:r>
              <a:rPr lang="en-US" dirty="0"/>
              <a:t>Mapping accuracy decreases when rare variants are added to the graph</a:t>
            </a:r>
          </a:p>
          <a:p>
            <a:endParaRPr lang="en-US" dirty="0"/>
          </a:p>
          <a:p>
            <a:r>
              <a:rPr lang="en-US" dirty="0"/>
              <a:t>Difference in mapping accuracy across breeds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5380FC-40E3-A149-8B26-46B3F4962E25}"/>
              </a:ext>
            </a:extLst>
          </p:cNvPr>
          <p:cNvSpPr txBox="1"/>
          <p:nvPr/>
        </p:nvSpPr>
        <p:spPr>
          <a:xfrm>
            <a:off x="5721325" y="1729583"/>
            <a:ext cx="6085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chemeClr val="accent1"/>
              </a:solidFill>
            </a:endParaRPr>
          </a:p>
          <a:p>
            <a:endParaRPr lang="en-US" sz="22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950278-6B61-6241-85D5-2D5E1D4E3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8" y="1318869"/>
            <a:ext cx="5055406" cy="4220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60DE3-081C-0F42-B20D-CBADD2878FE5}"/>
              </a:ext>
            </a:extLst>
          </p:cNvPr>
          <p:cNvSpPr txBox="1"/>
          <p:nvPr/>
        </p:nvSpPr>
        <p:spPr>
          <a:xfrm>
            <a:off x="676386" y="6059304"/>
            <a:ext cx="580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Crysnanto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Pausch</a:t>
            </a:r>
            <a:r>
              <a:rPr lang="de-DE" sz="1400" dirty="0"/>
              <a:t>, </a:t>
            </a:r>
            <a:r>
              <a:rPr lang="de-DE" sz="1400" i="1" dirty="0"/>
              <a:t>Genome </a:t>
            </a:r>
            <a:r>
              <a:rPr lang="de-DE" sz="1400" i="1" dirty="0" err="1"/>
              <a:t>Biology</a:t>
            </a:r>
            <a:r>
              <a:rPr lang="de-DE" sz="1400" dirty="0"/>
              <a:t>,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D369AE-60C5-7545-AE8B-162BA1ECEEB0}"/>
              </a:ext>
            </a:extLst>
          </p:cNvPr>
          <p:cNvSpPr txBox="1"/>
          <p:nvPr/>
        </p:nvSpPr>
        <p:spPr>
          <a:xfrm>
            <a:off x="8087428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</a:t>
            </a:r>
            <a:r>
              <a:rPr lang="en-CH" sz="1100" dirty="0"/>
              <a:t>Part 2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 3 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E941A-82A7-2940-9660-BEC16BCB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51573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59D04C-C91A-CF49-ADA2-F175F68DB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0" y="1560916"/>
            <a:ext cx="5400000" cy="405307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C2D86A-9821-2F4E-9DED-A7B1CCE0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462133"/>
            <a:ext cx="10728325" cy="900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Read mapping to breed-specific versus pangenome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F1241-E51E-A247-994B-9A669F4D7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2827" y="1209242"/>
            <a:ext cx="5689761" cy="4718984"/>
          </a:xfrm>
        </p:spPr>
        <p:txBody>
          <a:bodyPr/>
          <a:lstStyle/>
          <a:p>
            <a:r>
              <a:rPr lang="en-US" dirty="0"/>
              <a:t>Mapping BSW-simulated reads towards breed-specific, multi-breeds, and random graphs</a:t>
            </a:r>
          </a:p>
          <a:p>
            <a:endParaRPr lang="en-US" dirty="0"/>
          </a:p>
          <a:p>
            <a:r>
              <a:rPr lang="en-US" dirty="0"/>
              <a:t>Graph mapping with pre-selected variations is more accurate than linear mapping</a:t>
            </a:r>
          </a:p>
          <a:p>
            <a:endParaRPr lang="en-US" dirty="0"/>
          </a:p>
          <a:p>
            <a:r>
              <a:rPr lang="en-US" dirty="0"/>
              <a:t>The most accurate mapping achieves with breed-specific augmented graphs</a:t>
            </a:r>
          </a:p>
          <a:p>
            <a:endParaRPr lang="en-US" dirty="0"/>
          </a:p>
          <a:p>
            <a:r>
              <a:rPr lang="en-US" dirty="0"/>
              <a:t>Mapping reads to a pangenome graph is almost as accurate</a:t>
            </a:r>
          </a:p>
          <a:p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449DA-BD48-2947-9683-8D2DF9123EEC}"/>
              </a:ext>
            </a:extLst>
          </p:cNvPr>
          <p:cNvSpPr txBox="1"/>
          <p:nvPr/>
        </p:nvSpPr>
        <p:spPr>
          <a:xfrm>
            <a:off x="554489" y="5969052"/>
            <a:ext cx="5873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Crysnanto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Pausch</a:t>
            </a:r>
            <a:r>
              <a:rPr lang="de-DE" sz="1600" dirty="0"/>
              <a:t>, </a:t>
            </a:r>
            <a:r>
              <a:rPr lang="de-DE" sz="1600" i="1" dirty="0"/>
              <a:t>Genome </a:t>
            </a:r>
            <a:r>
              <a:rPr lang="de-DE" sz="1600" i="1" dirty="0" err="1"/>
              <a:t>Biology</a:t>
            </a:r>
            <a:r>
              <a:rPr lang="de-DE" sz="1600" dirty="0"/>
              <a:t>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BA7243-D746-E749-B4F2-04E625C93C3F}"/>
              </a:ext>
            </a:extLst>
          </p:cNvPr>
          <p:cNvSpPr/>
          <p:nvPr/>
        </p:nvSpPr>
        <p:spPr>
          <a:xfrm>
            <a:off x="731836" y="2275368"/>
            <a:ext cx="2954117" cy="3019646"/>
          </a:xfrm>
          <a:prstGeom prst="rect">
            <a:avLst/>
          </a:prstGeom>
          <a:noFill/>
          <a:ln w="57150">
            <a:solidFill>
              <a:srgbClr val="956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B2C2F-82A6-7C4A-AD5B-7AE7BBEB072E}"/>
              </a:ext>
            </a:extLst>
          </p:cNvPr>
          <p:cNvSpPr/>
          <p:nvPr/>
        </p:nvSpPr>
        <p:spPr>
          <a:xfrm>
            <a:off x="3685954" y="1655806"/>
            <a:ext cx="1802448" cy="38696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0C166A91-2850-794F-A3F8-3D4430973B2C}"/>
              </a:ext>
            </a:extLst>
          </p:cNvPr>
          <p:cNvSpPr/>
          <p:nvPr/>
        </p:nvSpPr>
        <p:spPr>
          <a:xfrm>
            <a:off x="885780" y="5403169"/>
            <a:ext cx="269358" cy="32606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AEA009A7-0FE4-1842-9983-91C3D59FFBB1}"/>
              </a:ext>
            </a:extLst>
          </p:cNvPr>
          <p:cNvSpPr/>
          <p:nvPr/>
        </p:nvSpPr>
        <p:spPr>
          <a:xfrm>
            <a:off x="1460205" y="5403169"/>
            <a:ext cx="269358" cy="32606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06BFE-6108-2440-B061-7659D400E9BD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</a:t>
            </a:r>
            <a:r>
              <a:rPr lang="en-CH" sz="1100" dirty="0"/>
              <a:t>Part 2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 3  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1587-0DF1-EC49-8138-913B899D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805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1" grpId="0" animBg="1"/>
      <p:bldP spid="5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1BF03E2-CA6E-5F40-B6AA-D1D7FDA8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Reduction of reference mapping bias across variant length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81D466-B64C-6A4F-B819-61D66DCA4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042" y="995251"/>
            <a:ext cx="11460163" cy="4680000"/>
          </a:xfrm>
        </p:spPr>
        <p:txBody>
          <a:bodyPr/>
          <a:lstStyle/>
          <a:p>
            <a:pPr marL="285750" indent="-285750"/>
            <a:r>
              <a:rPr lang="en-CH" sz="2200" dirty="0"/>
              <a:t>Constructed BSW whole-genome graph from 14 million pre-selected variants</a:t>
            </a:r>
          </a:p>
          <a:p>
            <a:pPr marL="285750" indent="-285750"/>
            <a:r>
              <a:rPr lang="en-CH" sz="2200" dirty="0"/>
              <a:t>Assessed read mapping and genotyping performance on independent BSW samples 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39751-091B-DA40-AC12-710BE42268CB}"/>
              </a:ext>
            </a:extLst>
          </p:cNvPr>
          <p:cNvSpPr txBox="1"/>
          <p:nvPr/>
        </p:nvSpPr>
        <p:spPr>
          <a:xfrm>
            <a:off x="668042" y="6012120"/>
            <a:ext cx="561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Crysnanto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Pausch</a:t>
            </a:r>
            <a:r>
              <a:rPr lang="de-DE" sz="1400" dirty="0"/>
              <a:t>, </a:t>
            </a:r>
            <a:r>
              <a:rPr lang="de-DE" sz="1400" i="1" dirty="0"/>
              <a:t>Genome </a:t>
            </a:r>
            <a:r>
              <a:rPr lang="de-DE" sz="1400" i="1" dirty="0" err="1"/>
              <a:t>Biology</a:t>
            </a:r>
            <a:r>
              <a:rPr lang="de-DE" sz="1400" dirty="0"/>
              <a:t> 2020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370A83E-1510-104F-AF1D-2A52362208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154"/>
          <a:stretch/>
        </p:blipFill>
        <p:spPr>
          <a:xfrm>
            <a:off x="429813" y="2282513"/>
            <a:ext cx="2922988" cy="32140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FDD2C2-27C6-ED4E-8032-6B6BD868B926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</a:t>
            </a:r>
            <a:r>
              <a:rPr lang="en-CH" sz="1100" dirty="0"/>
              <a:t>Part 2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6C376-1461-6C49-B21B-1A7F8E72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FC43A73-CE54-034E-ABCC-77F27A7ED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2120280"/>
            <a:ext cx="7568113" cy="35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6879A017-201F-EE41-99DF-1EA42EEB2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26"/>
          <a:stretch/>
        </p:blipFill>
        <p:spPr>
          <a:xfrm>
            <a:off x="2577689" y="1238866"/>
            <a:ext cx="1567840" cy="2095979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1BF03E2-CA6E-5F40-B6AA-D1D7FDA8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Part 3: Establishing a bovine multi-assembly graph</a:t>
            </a:r>
            <a:br>
              <a:rPr lang="en-GB" dirty="0"/>
            </a:br>
            <a:endParaRPr lang="en-US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AFC1AF0-5126-E04E-9D40-3654A8EAF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54"/>
          <a:stretch/>
        </p:blipFill>
        <p:spPr bwMode="auto">
          <a:xfrm>
            <a:off x="255142" y="1314726"/>
            <a:ext cx="2226170" cy="211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DD8C64B-9311-DE45-A820-61978705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047" y="3644656"/>
            <a:ext cx="3941485" cy="159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89AE2DF3-932C-EB48-BB96-AD97542A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6150" y="-2697163"/>
            <a:ext cx="7346012" cy="22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le 10">
            <a:extLst>
              <a:ext uri="{FF2B5EF4-FFF2-40B4-BE49-F238E27FC236}">
                <a16:creationId xmlns:a16="http://schemas.microsoft.com/office/drawing/2014/main" id="{AF691275-DF35-2C4F-80E6-E79AFD92D6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481885"/>
              </p:ext>
            </p:extLst>
          </p:nvPr>
        </p:nvGraphicFramePr>
        <p:xfrm>
          <a:off x="731838" y="3423760"/>
          <a:ext cx="5892969" cy="302850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04632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757667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757667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706225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809111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  <a:gridCol w="757667">
                  <a:extLst>
                    <a:ext uri="{9D8B030D-6E8A-4147-A177-3AD203B41FA5}">
                      <a16:colId xmlns:a16="http://schemas.microsoft.com/office/drawing/2014/main" val="2118577431"/>
                    </a:ext>
                  </a:extLst>
                </a:gridCol>
              </a:tblGrid>
              <a:tr h="545120">
                <a:tc>
                  <a:txBody>
                    <a:bodyPr/>
                    <a:lstStyle/>
                    <a:p>
                      <a:endParaRPr lang="de-CH" sz="800" dirty="0"/>
                    </a:p>
                  </a:txBody>
                  <a:tcPr marL="0" marR="38535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Primary data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Assembly type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Contig N50</a:t>
                      </a:r>
                    </a:p>
                    <a:p>
                      <a:pPr algn="ctr"/>
                      <a:r>
                        <a:rPr lang="en-US" sz="800" noProof="0" dirty="0"/>
                        <a:t>(Mb)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Scaffold N50 (Mb)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/>
                        <a:t>Autosome length (Gb)</a:t>
                      </a:r>
                    </a:p>
                  </a:txBody>
                  <a:tcPr marL="0" marR="38535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 err="1"/>
                        <a:t>Hereford</a:t>
                      </a:r>
                      <a:r>
                        <a:rPr lang="de-CH" sz="800" dirty="0"/>
                        <a:t>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i="1" dirty="0"/>
                        <a:t>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80-fold </a:t>
                      </a:r>
                    </a:p>
                    <a:p>
                      <a:pPr algn="r"/>
                      <a:r>
                        <a:rPr lang="de-DE" sz="800" dirty="0"/>
                        <a:t>CLR </a:t>
                      </a:r>
                      <a:r>
                        <a:rPr lang="de-DE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Primary</a:t>
                      </a:r>
                      <a:endParaRPr lang="de-CH" sz="800" dirty="0"/>
                    </a:p>
                  </a:txBody>
                  <a:tcPr marL="0" marR="38535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21</a:t>
                      </a:r>
                      <a:endParaRPr lang="de-CH" sz="800" dirty="0"/>
                    </a:p>
                  </a:txBody>
                  <a:tcPr marL="0" marR="38535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108</a:t>
                      </a:r>
                      <a:endParaRPr lang="de-CH" sz="800" dirty="0"/>
                    </a:p>
                  </a:txBody>
                  <a:tcPr marL="0" marR="38535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2.489</a:t>
                      </a:r>
                    </a:p>
                  </a:txBody>
                  <a:tcPr marL="0" marR="38535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/>
                        <a:t>Angus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i="1" dirty="0"/>
                        <a:t>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136-fold </a:t>
                      </a:r>
                    </a:p>
                    <a:p>
                      <a:pPr algn="r"/>
                      <a:r>
                        <a:rPr lang="de-DE" sz="800" dirty="0"/>
                        <a:t>CLR </a:t>
                      </a:r>
                      <a:r>
                        <a:rPr lang="de-DE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 err="1"/>
                        <a:t>Haplotype</a:t>
                      </a:r>
                      <a:endParaRPr lang="de-DE" sz="800" dirty="0"/>
                    </a:p>
                    <a:p>
                      <a:pPr algn="r"/>
                      <a:r>
                        <a:rPr lang="de-DE" sz="800" dirty="0" err="1"/>
                        <a:t>resolved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29.4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102.8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2.468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nb-NO" sz="800" dirty="0" err="1"/>
                        <a:t>Highland</a:t>
                      </a:r>
                      <a:r>
                        <a:rPr lang="nb-NO" sz="800" dirty="0"/>
                        <a:t> (</a:t>
                      </a:r>
                      <a:r>
                        <a:rPr lang="nb-NO" sz="800" i="1" dirty="0"/>
                        <a:t>Bos </a:t>
                      </a:r>
                      <a:r>
                        <a:rPr lang="nb-NO" sz="800" i="1" dirty="0" err="1"/>
                        <a:t>taurus</a:t>
                      </a:r>
                      <a:r>
                        <a:rPr lang="nb-NO" sz="800" i="1" dirty="0"/>
                        <a:t> </a:t>
                      </a:r>
                      <a:r>
                        <a:rPr lang="nb-NO" sz="800" i="1" dirty="0" err="1"/>
                        <a:t>taurus</a:t>
                      </a:r>
                      <a:r>
                        <a:rPr lang="nb-NO" sz="800" dirty="0"/>
                        <a:t>)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125-fold </a:t>
                      </a:r>
                    </a:p>
                    <a:p>
                      <a:pPr algn="r"/>
                      <a:r>
                        <a:rPr lang="de-DE" sz="800" dirty="0"/>
                        <a:t>CLR </a:t>
                      </a:r>
                      <a:r>
                        <a:rPr lang="de-DE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 err="1"/>
                        <a:t>Haplotype</a:t>
                      </a:r>
                      <a:endParaRPr lang="de-DE" sz="800" dirty="0"/>
                    </a:p>
                    <a:p>
                      <a:pPr algn="r"/>
                      <a:r>
                        <a:rPr lang="de-DE" sz="800" dirty="0" err="1"/>
                        <a:t>resolved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71.7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800" dirty="0"/>
                        <a:t>86.2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2.483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/>
                        <a:t>Original Braunvieh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i="1" dirty="0"/>
                        <a:t>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28-fold </a:t>
                      </a:r>
                    </a:p>
                    <a:p>
                      <a:pPr algn="r"/>
                      <a:r>
                        <a:rPr lang="de-CH" sz="800" dirty="0" err="1"/>
                        <a:t>HiFi</a:t>
                      </a:r>
                      <a:r>
                        <a:rPr lang="de-CH" sz="800" dirty="0"/>
                        <a:t> </a:t>
                      </a:r>
                      <a:r>
                        <a:rPr lang="de-CH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Primary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86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96.3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2.607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658766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/>
                        <a:t>Brahman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taurus</a:t>
                      </a:r>
                      <a:r>
                        <a:rPr lang="de-CH" sz="800" i="1" dirty="0"/>
                        <a:t> </a:t>
                      </a:r>
                      <a:r>
                        <a:rPr lang="de-CH" sz="800" i="1" dirty="0" err="1"/>
                        <a:t>indicus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136-fold </a:t>
                      </a:r>
                    </a:p>
                    <a:p>
                      <a:pPr algn="r"/>
                      <a:r>
                        <a:rPr lang="de-CH" sz="800" dirty="0"/>
                        <a:t>CLR </a:t>
                      </a:r>
                      <a:r>
                        <a:rPr lang="de-CH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 err="1"/>
                        <a:t>Haplotype</a:t>
                      </a:r>
                      <a:endParaRPr lang="de-CH" sz="800" dirty="0"/>
                    </a:p>
                    <a:p>
                      <a:pPr algn="r"/>
                      <a:r>
                        <a:rPr lang="de-CH" sz="800" dirty="0" err="1"/>
                        <a:t>resolved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23.4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104.5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2.478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376323"/>
                  </a:ext>
                </a:extLst>
              </a:tr>
              <a:tr h="413897">
                <a:tc>
                  <a:txBody>
                    <a:bodyPr/>
                    <a:lstStyle/>
                    <a:p>
                      <a:r>
                        <a:rPr lang="de-CH" sz="800" dirty="0"/>
                        <a:t>Yak (</a:t>
                      </a:r>
                      <a:r>
                        <a:rPr lang="de-CH" sz="800" i="1" dirty="0"/>
                        <a:t>Bos </a:t>
                      </a:r>
                      <a:r>
                        <a:rPr lang="de-CH" sz="800" i="1" dirty="0" err="1"/>
                        <a:t>grunniens</a:t>
                      </a:r>
                      <a:r>
                        <a:rPr lang="de-CH" sz="800" dirty="0"/>
                        <a:t>)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125-fold </a:t>
                      </a:r>
                    </a:p>
                    <a:p>
                      <a:pPr algn="r"/>
                      <a:r>
                        <a:rPr lang="de-CH" sz="800" dirty="0"/>
                        <a:t>CLR </a:t>
                      </a:r>
                      <a:r>
                        <a:rPr lang="de-CH" sz="800" dirty="0" err="1"/>
                        <a:t>Pacbio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 err="1"/>
                        <a:t>Haplotype</a:t>
                      </a:r>
                      <a:endParaRPr lang="de-CH" sz="800" dirty="0"/>
                    </a:p>
                    <a:p>
                      <a:pPr algn="r"/>
                      <a:r>
                        <a:rPr lang="de-CH" sz="800" dirty="0" err="1"/>
                        <a:t>resolved</a:t>
                      </a:r>
                      <a:endParaRPr lang="de-CH" sz="800" dirty="0"/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70.9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94.7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800" dirty="0"/>
                        <a:t>2.478</a:t>
                      </a:r>
                    </a:p>
                  </a:txBody>
                  <a:tcPr marL="0" marR="38535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274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35074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6D3874E-6BE3-9145-9CA6-2C199E602C1E}"/>
              </a:ext>
            </a:extLst>
          </p:cNvPr>
          <p:cNvSpPr txBox="1"/>
          <p:nvPr/>
        </p:nvSpPr>
        <p:spPr>
          <a:xfrm>
            <a:off x="391003" y="820501"/>
            <a:ext cx="1043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Integrated 6 cattle assemblies into a pangenome graph using </a:t>
            </a:r>
            <a:r>
              <a:rPr lang="en-CH" sz="2000" i="1" dirty="0"/>
              <a:t>minigraph </a:t>
            </a:r>
            <a:r>
              <a:rPr lang="en-CH" sz="2000" dirty="0"/>
              <a:t>(Li et. al,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C951C-4049-4541-ABD1-C6FE1DFAE7C4}"/>
              </a:ext>
            </a:extLst>
          </p:cNvPr>
          <p:cNvSpPr txBox="1"/>
          <p:nvPr/>
        </p:nvSpPr>
        <p:spPr>
          <a:xfrm>
            <a:off x="2680873" y="3035298"/>
            <a:ext cx="914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Backbone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FF8ED-6BEE-084C-BCA9-A8ED4A2CF862}"/>
              </a:ext>
            </a:extLst>
          </p:cNvPr>
          <p:cNvSpPr txBox="1"/>
          <p:nvPr/>
        </p:nvSpPr>
        <p:spPr>
          <a:xfrm>
            <a:off x="7802600" y="5819106"/>
            <a:ext cx="246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/>
              <a:t>Koren et al., 2018</a:t>
            </a:r>
          </a:p>
          <a:p>
            <a:r>
              <a:rPr lang="en-CH" sz="1200" dirty="0"/>
              <a:t>Rice et al.,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AAC741-38CF-1A4C-A583-2B84439AE235}"/>
              </a:ext>
            </a:extLst>
          </p:cNvPr>
          <p:cNvSpPr txBox="1"/>
          <p:nvPr/>
        </p:nvSpPr>
        <p:spPr>
          <a:xfrm>
            <a:off x="7802599" y="5632150"/>
            <a:ext cx="2466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/>
              <a:t>Rosen et al.,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BD194-3994-C744-9A90-0FFCEAAF13B3}"/>
              </a:ext>
            </a:extLst>
          </p:cNvPr>
          <p:cNvSpPr txBox="1"/>
          <p:nvPr/>
        </p:nvSpPr>
        <p:spPr>
          <a:xfrm>
            <a:off x="680484" y="5167424"/>
            <a:ext cx="5944323" cy="4647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0A69F-91FD-C74E-A630-F1CED7D15215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7E4A3-E542-A740-859A-BE424AB9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 dirty="0"/>
          </a:p>
        </p:txBody>
      </p:sp>
      <p:pic>
        <p:nvPicPr>
          <p:cNvPr id="19" name="Picture 18" descr="Timeline&#10;&#10;Description automatically generated">
            <a:extLst>
              <a:ext uri="{FF2B5EF4-FFF2-40B4-BE49-F238E27FC236}">
                <a16:creationId xmlns:a16="http://schemas.microsoft.com/office/drawing/2014/main" id="{5E6B35F7-F4F4-A447-8EB1-926C3B779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36393"/>
          <a:stretch/>
        </p:blipFill>
        <p:spPr>
          <a:xfrm>
            <a:off x="4079811" y="1234303"/>
            <a:ext cx="4598197" cy="2095979"/>
          </a:xfrm>
          <a:prstGeom prst="rect">
            <a:avLst/>
          </a:prstGeom>
        </p:spPr>
      </p:pic>
      <p:pic>
        <p:nvPicPr>
          <p:cNvPr id="20" name="Picture 19" descr="Timeline&#10;&#10;Description automatically generated">
            <a:extLst>
              <a:ext uri="{FF2B5EF4-FFF2-40B4-BE49-F238E27FC236}">
                <a16:creationId xmlns:a16="http://schemas.microsoft.com/office/drawing/2014/main" id="{C3FF4467-8E36-AE48-9052-62089C454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8"/>
          <a:stretch/>
        </p:blipFill>
        <p:spPr>
          <a:xfrm>
            <a:off x="8567713" y="1223763"/>
            <a:ext cx="3611236" cy="209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/>
      <p:bldP spid="17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784B15-C33A-4C43-8E6B-C7E1FB00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H" dirty="0">
                <a:solidFill>
                  <a:schemeClr val="accent1"/>
                </a:solidFill>
              </a:rPr>
              <a:t>Recovery of non-reference sequences from a multi-assembly graph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549CE9-CF7B-5B42-8484-A57A6804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48" y="885607"/>
            <a:ext cx="11331400" cy="1160522"/>
          </a:xfrm>
        </p:spPr>
        <p:txBody>
          <a:bodyPr/>
          <a:lstStyle/>
          <a:p>
            <a:r>
              <a:rPr lang="en-CH" dirty="0"/>
              <a:t>Developed a new method to assign sample labels in the graphs</a:t>
            </a:r>
            <a:r>
              <a:rPr lang="en-CH" dirty="0">
                <a:sym typeface="Wingdings" pitchFamily="2" charset="2"/>
              </a:rPr>
              <a:t> facilitate </a:t>
            </a:r>
            <a:r>
              <a:rPr lang="en-CH" dirty="0"/>
              <a:t>extraction of structural variations </a:t>
            </a:r>
          </a:p>
          <a:p>
            <a:r>
              <a:rPr lang="en-CH" dirty="0"/>
              <a:t>Discovered non-reference alleles of SVs with a total length of 70.3 Mb</a:t>
            </a:r>
          </a:p>
          <a:p>
            <a:r>
              <a:rPr lang="en-CH" dirty="0"/>
              <a:t>Explored the sharing of the non-reference sequences across breeds</a:t>
            </a: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B1E4-4DC4-AC40-9B33-3874A2472E73}"/>
              </a:ext>
            </a:extLst>
          </p:cNvPr>
          <p:cNvSpPr txBox="1"/>
          <p:nvPr/>
        </p:nvSpPr>
        <p:spPr>
          <a:xfrm>
            <a:off x="162373" y="1170775"/>
            <a:ext cx="1186725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CH" sz="2000" dirty="0">
              <a:solidFill>
                <a:schemeClr val="accent1">
                  <a:lumMod val="75000"/>
                </a:schemeClr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21F85-9F42-CB4C-83AC-FD328522948E}"/>
              </a:ext>
            </a:extLst>
          </p:cNvPr>
          <p:cNvSpPr txBox="1"/>
          <p:nvPr/>
        </p:nvSpPr>
        <p:spPr>
          <a:xfrm>
            <a:off x="622909" y="6081961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al., </a:t>
            </a:r>
            <a:r>
              <a:rPr lang="en-CH" sz="1400" i="1" dirty="0"/>
              <a:t>PNAS</a:t>
            </a:r>
            <a:r>
              <a:rPr lang="en-CH" sz="1400" dirty="0"/>
              <a:t>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2EF95-CA65-0D4A-802C-AF340B7F8E65}"/>
              </a:ext>
            </a:extLst>
          </p:cNvPr>
          <p:cNvSpPr txBox="1"/>
          <p:nvPr/>
        </p:nvSpPr>
        <p:spPr>
          <a:xfrm>
            <a:off x="1856713" y="2689412"/>
            <a:ext cx="3160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DA0B42-BA78-C749-A7C8-F659BA01818A}"/>
              </a:ext>
            </a:extLst>
          </p:cNvPr>
          <p:cNvGrpSpPr/>
          <p:nvPr/>
        </p:nvGrpSpPr>
        <p:grpSpPr>
          <a:xfrm>
            <a:off x="1008248" y="2065144"/>
            <a:ext cx="9327039" cy="3907249"/>
            <a:chOff x="1714500" y="2574180"/>
            <a:chExt cx="8662159" cy="36287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323A4B-223F-5C49-A2D7-7345DA14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500" y="2689412"/>
              <a:ext cx="8662159" cy="351348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0D2BF9-B452-EF40-AE3C-C51AA027E20D}"/>
                </a:ext>
              </a:extLst>
            </p:cNvPr>
            <p:cNvSpPr txBox="1"/>
            <p:nvPr/>
          </p:nvSpPr>
          <p:spPr>
            <a:xfrm>
              <a:off x="2299447" y="2689412"/>
              <a:ext cx="3160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CH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6D34F4-74C0-804A-A69D-C5B8D4A47E19}"/>
                </a:ext>
              </a:extLst>
            </p:cNvPr>
            <p:cNvSpPr txBox="1"/>
            <p:nvPr/>
          </p:nvSpPr>
          <p:spPr>
            <a:xfrm>
              <a:off x="1815341" y="2575112"/>
              <a:ext cx="3160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D66E0-0E55-1D42-BDF1-A2CE6D0C1354}"/>
                </a:ext>
              </a:extLst>
            </p:cNvPr>
            <p:cNvSpPr txBox="1"/>
            <p:nvPr/>
          </p:nvSpPr>
          <p:spPr>
            <a:xfrm>
              <a:off x="7112662" y="2574180"/>
              <a:ext cx="3160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CH" dirty="0"/>
            </a:p>
          </p:txBody>
        </p:sp>
      </p:grpSp>
      <p:sp>
        <p:nvSpPr>
          <p:cNvPr id="7" name="Left Arrow 6">
            <a:extLst>
              <a:ext uri="{FF2B5EF4-FFF2-40B4-BE49-F238E27FC236}">
                <a16:creationId xmlns:a16="http://schemas.microsoft.com/office/drawing/2014/main" id="{94FAEDCB-5C40-8044-9027-5B78DD82A363}"/>
              </a:ext>
            </a:extLst>
          </p:cNvPr>
          <p:cNvSpPr/>
          <p:nvPr/>
        </p:nvSpPr>
        <p:spPr>
          <a:xfrm>
            <a:off x="10128452" y="2231336"/>
            <a:ext cx="233351" cy="108252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E5E0947B-FCFE-324F-ACAA-0BB889024798}"/>
              </a:ext>
            </a:extLst>
          </p:cNvPr>
          <p:cNvSpPr/>
          <p:nvPr/>
        </p:nvSpPr>
        <p:spPr>
          <a:xfrm>
            <a:off x="8669333" y="2581160"/>
            <a:ext cx="233351" cy="108252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954DAA-A836-084F-AA4A-21272C9CBE48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08CDC-F4A2-5B46-8FF8-CFC9ED6A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6A6D26B4-1933-614E-AE6A-3C2D79A0E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6" y="2611433"/>
            <a:ext cx="10680046" cy="27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C4663C-FA9A-6942-8D6A-DA81DBA9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Non-reference sequences contain functionally-active elements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6CD46D-76B4-3944-9602-C9B25882A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6" y="893134"/>
            <a:ext cx="11396238" cy="4680000"/>
          </a:xfrm>
        </p:spPr>
        <p:txBody>
          <a:bodyPr vert="horz" lIns="140400" tIns="0" rIns="144000" bIns="0" rtlCol="0" anchor="t">
            <a:noAutofit/>
          </a:bodyPr>
          <a:lstStyle/>
          <a:p>
            <a:r>
              <a:rPr lang="en-CH" sz="2000" dirty="0"/>
              <a:t>Most of the non-reference sequences are repetitive elements</a:t>
            </a:r>
          </a:p>
          <a:p>
            <a:r>
              <a:rPr lang="en-CH" sz="2000" dirty="0"/>
              <a:t>Validated the expression of putative genes with computational prediction and transcriptome data</a:t>
            </a:r>
          </a:p>
          <a:p>
            <a:r>
              <a:rPr lang="en-CH" sz="2000" dirty="0"/>
              <a:t>The putative genes are related to immune response, signaling, lipid and protein metabolism</a:t>
            </a:r>
            <a:endParaRPr lang="en-CH" sz="2000" dirty="0">
              <a:cs typeface="Arial"/>
            </a:endParaRPr>
          </a:p>
          <a:p>
            <a:endParaRPr lang="en-CH" sz="2000" dirty="0"/>
          </a:p>
          <a:p>
            <a:endParaRPr lang="en-CH" sz="2000" dirty="0"/>
          </a:p>
          <a:p>
            <a:endParaRPr lang="en-CH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62C748-8FDD-A04E-9712-80FFFCC1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335" y="2568324"/>
            <a:ext cx="3938192" cy="2916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13244-8E17-1844-AB8C-BE2938690C32}"/>
              </a:ext>
            </a:extLst>
          </p:cNvPr>
          <p:cNvSpPr txBox="1"/>
          <p:nvPr/>
        </p:nvSpPr>
        <p:spPr>
          <a:xfrm>
            <a:off x="190846" y="3578596"/>
            <a:ext cx="360539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1373BF-45AF-8246-AB51-3BF7FC9A019E}"/>
              </a:ext>
            </a:extLst>
          </p:cNvPr>
          <p:cNvGrpSpPr/>
          <p:nvPr/>
        </p:nvGrpSpPr>
        <p:grpSpPr>
          <a:xfrm>
            <a:off x="1346279" y="2557531"/>
            <a:ext cx="4889429" cy="3193622"/>
            <a:chOff x="1828425" y="2903181"/>
            <a:chExt cx="4942601" cy="33027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F04BDE-1F06-414D-A7E7-203420D7E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628"/>
            <a:stretch/>
          </p:blipFill>
          <p:spPr>
            <a:xfrm>
              <a:off x="1828425" y="2903181"/>
              <a:ext cx="4942601" cy="33027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31746E-60EC-204A-8B31-3F8DF9B4AC4D}"/>
                </a:ext>
              </a:extLst>
            </p:cNvPr>
            <p:cNvSpPr txBox="1"/>
            <p:nvPr/>
          </p:nvSpPr>
          <p:spPr>
            <a:xfrm>
              <a:off x="1828425" y="2997410"/>
              <a:ext cx="360539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en-CH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E16FC33-2272-DA46-B21E-129E469A448D}"/>
              </a:ext>
            </a:extLst>
          </p:cNvPr>
          <p:cNvSpPr txBox="1"/>
          <p:nvPr/>
        </p:nvSpPr>
        <p:spPr>
          <a:xfrm>
            <a:off x="604916" y="6005871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al., </a:t>
            </a:r>
            <a:r>
              <a:rPr lang="en-CH" sz="1400" i="1" dirty="0"/>
              <a:t>PNAS</a:t>
            </a:r>
            <a:r>
              <a:rPr lang="en-CH" sz="1400" dirty="0"/>
              <a:t> 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BB9F2-F392-914E-A53A-2AED65D2A143}"/>
              </a:ext>
            </a:extLst>
          </p:cNvPr>
          <p:cNvSpPr txBox="1"/>
          <p:nvPr/>
        </p:nvSpPr>
        <p:spPr>
          <a:xfrm>
            <a:off x="858759" y="2796956"/>
            <a:ext cx="614441" cy="6320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3BF87-5A2B-7842-B101-0B9586565453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C6C02-28D6-6A43-9A77-8B64250C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11124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0ABCD5-FE69-824D-B303-9147EB5D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Non-reference sequences contain differentially-expressed transcripts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C5F31-76D4-BC46-A63E-AE6130EF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84" y="887748"/>
            <a:ext cx="11519602" cy="4370052"/>
          </a:xfrm>
        </p:spPr>
        <p:txBody>
          <a:bodyPr vert="horz" lIns="140400" tIns="0" rIns="144000" bIns="0" rtlCol="0" anchor="t">
            <a:noAutofit/>
          </a:bodyPr>
          <a:lstStyle/>
          <a:p>
            <a:r>
              <a:rPr lang="en-CH" sz="2000" dirty="0"/>
              <a:t>Revisit analysis on the infection biology of </a:t>
            </a:r>
            <a:r>
              <a:rPr lang="en-GB" sz="2000" i="1" dirty="0">
                <a:cs typeface="Arial"/>
              </a:rPr>
              <a:t>Mycobacterium </a:t>
            </a:r>
            <a:r>
              <a:rPr lang="en-GB" sz="2000" i="1" dirty="0" err="1">
                <a:cs typeface="Arial"/>
              </a:rPr>
              <a:t>bovis</a:t>
            </a:r>
            <a:r>
              <a:rPr lang="en-GB" sz="2000" i="1" dirty="0">
                <a:cs typeface="Arial"/>
              </a:rPr>
              <a:t>  </a:t>
            </a:r>
            <a:r>
              <a:rPr lang="en-GB" sz="2000" dirty="0">
                <a:cs typeface="Arial"/>
              </a:rPr>
              <a:t>(</a:t>
            </a:r>
            <a:r>
              <a:rPr lang="en-GB" dirty="0">
                <a:cs typeface="Arial"/>
              </a:rPr>
              <a:t>McLoughlin et al., 2014)</a:t>
            </a:r>
            <a:endParaRPr lang="en-CH" dirty="0"/>
          </a:p>
          <a:p>
            <a:pPr marL="0" indent="0">
              <a:buNone/>
            </a:pPr>
            <a:r>
              <a:rPr lang="en-CH" sz="2000" dirty="0"/>
              <a:t>	</a:t>
            </a:r>
            <a:r>
              <a:rPr lang="en-CH" dirty="0"/>
              <a:t>Transcriptome study of </a:t>
            </a:r>
            <a:r>
              <a:rPr lang="en-GB" dirty="0">
                <a:cs typeface="Arial"/>
              </a:rPr>
              <a:t>8 </a:t>
            </a:r>
            <a:r>
              <a:rPr lang="en-GB" i="1" dirty="0">
                <a:cs typeface="Arial"/>
              </a:rPr>
              <a:t>Mycobacterium </a:t>
            </a:r>
            <a:r>
              <a:rPr lang="en-GB" i="1" dirty="0" err="1">
                <a:cs typeface="Arial"/>
              </a:rPr>
              <a:t>bovis</a:t>
            </a:r>
            <a:r>
              <a:rPr lang="en-GB" dirty="0">
                <a:cs typeface="Arial"/>
              </a:rPr>
              <a:t>-infected and 8 non-infected control cattle 	 </a:t>
            </a:r>
          </a:p>
          <a:p>
            <a:r>
              <a:rPr lang="en-GB" sz="2000" dirty="0">
                <a:cs typeface="Arial"/>
              </a:rPr>
              <a:t>Expression of the non-reference genes separate infected from control cattle</a:t>
            </a:r>
            <a:endParaRPr lang="en-US" sz="1400" dirty="0">
              <a:cs typeface="Arial"/>
            </a:endParaRPr>
          </a:p>
          <a:p>
            <a:r>
              <a:rPr lang="en-CH" sz="2000" dirty="0">
                <a:cs typeface="Arial"/>
              </a:rPr>
              <a:t>36 non-reference genes are differentially expressed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C4EA20-DF1A-DC4B-91CE-FF783628CD16}"/>
              </a:ext>
            </a:extLst>
          </p:cNvPr>
          <p:cNvGrpSpPr/>
          <p:nvPr/>
        </p:nvGrpSpPr>
        <p:grpSpPr>
          <a:xfrm>
            <a:off x="1845262" y="2717372"/>
            <a:ext cx="2831904" cy="3394351"/>
            <a:chOff x="2133179" y="3442978"/>
            <a:chExt cx="2831904" cy="33943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22183C-F704-BE4B-9F33-CD82BED62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404"/>
            <a:stretch/>
          </p:blipFill>
          <p:spPr>
            <a:xfrm>
              <a:off x="2277195" y="3442978"/>
              <a:ext cx="2687888" cy="33943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1B6B07-2631-DC40-A5EA-7EEEC6D351BB}"/>
                </a:ext>
              </a:extLst>
            </p:cNvPr>
            <p:cNvSpPr txBox="1"/>
            <p:nvPr/>
          </p:nvSpPr>
          <p:spPr>
            <a:xfrm>
              <a:off x="2133179" y="3442978"/>
              <a:ext cx="360040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en-CH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FD719F-86E3-6B44-95A1-D8D46740B1BD}"/>
              </a:ext>
            </a:extLst>
          </p:cNvPr>
          <p:cNvGrpSpPr/>
          <p:nvPr/>
        </p:nvGrpSpPr>
        <p:grpSpPr>
          <a:xfrm>
            <a:off x="5630852" y="2581057"/>
            <a:ext cx="2847626" cy="3598500"/>
            <a:chOff x="5838281" y="3276723"/>
            <a:chExt cx="2847626" cy="3598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9D8134-3E14-C147-94C7-833817BF2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729"/>
            <a:stretch/>
          </p:blipFill>
          <p:spPr>
            <a:xfrm>
              <a:off x="5998019" y="3317401"/>
              <a:ext cx="2687888" cy="35578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B415C9-803F-814E-9C81-C7697D666194}"/>
                </a:ext>
              </a:extLst>
            </p:cNvPr>
            <p:cNvSpPr txBox="1"/>
            <p:nvPr/>
          </p:nvSpPr>
          <p:spPr>
            <a:xfrm>
              <a:off x="5838281" y="3276723"/>
              <a:ext cx="360040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en-CH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30AC15C-FDC0-3447-AC39-DDF84368F039}"/>
              </a:ext>
            </a:extLst>
          </p:cNvPr>
          <p:cNvSpPr txBox="1"/>
          <p:nvPr/>
        </p:nvSpPr>
        <p:spPr>
          <a:xfrm>
            <a:off x="691622" y="6002908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al., </a:t>
            </a:r>
            <a:r>
              <a:rPr lang="en-CH" sz="1400" i="1" dirty="0"/>
              <a:t>PNAS</a:t>
            </a:r>
            <a:r>
              <a:rPr lang="en-CH" sz="1400" dirty="0"/>
              <a:t>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21364-365E-C749-93AB-0047E09198D4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0AFB1-6F3A-3044-9397-D7DA0E60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814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0ABCD5-FE69-824D-B303-9147EB5D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accent1"/>
                </a:solidFill>
              </a:rPr>
              <a:t>Sequence variants in non-reference sequences are biologically-relevant</a:t>
            </a:r>
            <a:br>
              <a:rPr lang="en-GB" dirty="0"/>
            </a:br>
            <a:br>
              <a:rPr lang="en-GB" dirty="0"/>
            </a:br>
            <a:endParaRPr lang="en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C5F31-76D4-BC46-A63E-AE6130EF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007" y="870256"/>
            <a:ext cx="11040700" cy="4696826"/>
          </a:xfrm>
        </p:spPr>
        <p:txBody>
          <a:bodyPr/>
          <a:lstStyle/>
          <a:p>
            <a:r>
              <a:rPr lang="en-CH" sz="2000" dirty="0"/>
              <a:t>Polymorphic non-reference sites that segregate between and within breeds</a:t>
            </a:r>
          </a:p>
          <a:p>
            <a:r>
              <a:rPr lang="en-CH" sz="2000" dirty="0"/>
              <a:t>Variants affecting coding sequences and annotated with high-impacts </a:t>
            </a:r>
          </a:p>
          <a:p>
            <a:r>
              <a:rPr lang="en-GB" sz="2000" dirty="0"/>
              <a:t>Non-reference variants separate the animals by breed</a:t>
            </a:r>
            <a:endParaRPr lang="en-CH" sz="2000" dirty="0"/>
          </a:p>
          <a:p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217ED-2D73-364A-96B7-4592267B3D4C}"/>
              </a:ext>
            </a:extLst>
          </p:cNvPr>
          <p:cNvSpPr txBox="1"/>
          <p:nvPr/>
        </p:nvSpPr>
        <p:spPr>
          <a:xfrm>
            <a:off x="8623932" y="3417125"/>
            <a:ext cx="28803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C2DD2-0A4B-2440-B491-4AD69F0FB96A}"/>
              </a:ext>
            </a:extLst>
          </p:cNvPr>
          <p:cNvSpPr txBox="1"/>
          <p:nvPr/>
        </p:nvSpPr>
        <p:spPr>
          <a:xfrm>
            <a:off x="605953" y="6086277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al., </a:t>
            </a:r>
            <a:r>
              <a:rPr lang="en-CH" sz="1400" i="1" dirty="0"/>
              <a:t>PNAS </a:t>
            </a:r>
            <a:r>
              <a:rPr lang="en-CH" sz="1400" dirty="0"/>
              <a:t>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395B8-905D-D541-80ED-54180EA005BE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</a:t>
            </a:r>
            <a:r>
              <a:rPr lang="en-CH" sz="1100" dirty="0"/>
              <a:t>Part  3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6FC65-7355-2848-B634-08C3ADC0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8046501-1766-5D4A-8F87-75AD04DF8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56" y="2372280"/>
            <a:ext cx="5510645" cy="3510294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5BEE1FC1-A882-C443-A885-F172BC82C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2218726"/>
            <a:ext cx="5968777" cy="376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Agenda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Introduction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Research Objectives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Results and Discussion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Conclusions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200" dirty="0"/>
              <a:t>Outlook 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A49329-79E7-6B40-921B-A9AF1996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1307" y="4213624"/>
            <a:ext cx="5760693" cy="18482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E358C-E135-8E4E-81A4-FF2D27F8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0ABCD5-FE69-824D-B303-9147EB5D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Conclusions</a:t>
            </a: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endParaRPr lang="en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C5F31-76D4-BC46-A63E-AE6130EF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1281095" cy="4563382"/>
          </a:xfrm>
        </p:spPr>
        <p:txBody>
          <a:bodyPr/>
          <a:lstStyle/>
          <a:p>
            <a:r>
              <a:rPr lang="en-CH" sz="2000" dirty="0"/>
              <a:t>The first application of graph-based approaches in the cattle genome</a:t>
            </a:r>
          </a:p>
          <a:p>
            <a:r>
              <a:rPr lang="en-CH" sz="2000" dirty="0"/>
              <a:t>Graph-based reference is an appealing strategy to mitigate the reference bias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H" sz="2000" dirty="0"/>
              <a:t>Unbiased and accurate sequence variant discovery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H" sz="2000" dirty="0"/>
              <a:t>Make so far neglected genetic variations amenable to genomic analysis</a:t>
            </a:r>
          </a:p>
          <a:p>
            <a:r>
              <a:rPr lang="en-CH" sz="2000" dirty="0"/>
              <a:t>Provide a computational framework to exploit a more diverse reference structure</a:t>
            </a:r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CFA39-8678-C040-906E-C5F0D95F67D1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</a:t>
            </a:r>
            <a:r>
              <a:rPr lang="en-CH" sz="1100" dirty="0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AE856-D115-FE46-BDAF-7A57A493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93421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B568-8173-B048-932D-188307C9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AEBDC-FC93-5E48-87A0-48D29180E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>
                <a:solidFill>
                  <a:schemeClr val="accent1"/>
                </a:solidFill>
              </a:rPr>
              <a:t>First step towards graph-based pangenome analyses in livestock population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H" dirty="0"/>
              <a:t>Building comprehensive graphs with more variant classes and breed/species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H" dirty="0"/>
              <a:t>Integration with functional genomic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H" dirty="0"/>
              <a:t>Utilization of graphs for comprehensive genomic analyses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386B86-8131-DC40-983F-7244294771F4}"/>
              </a:ext>
            </a:extLst>
          </p:cNvPr>
          <p:cNvSpPr txBox="1"/>
          <p:nvPr/>
        </p:nvSpPr>
        <p:spPr>
          <a:xfrm>
            <a:off x="8087428" y="6492111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</a:t>
            </a:r>
            <a:r>
              <a:rPr lang="en-CH" sz="1100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F8372-502C-334E-9732-46A12462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C14161B-71AD-2944-B859-B638B7DDD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" b="50000"/>
          <a:stretch/>
        </p:blipFill>
        <p:spPr>
          <a:xfrm>
            <a:off x="6784848" y="3062356"/>
            <a:ext cx="4978903" cy="30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91E1-3583-7442-A0CF-4D628928C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416509"/>
            <a:ext cx="10728325" cy="4680000"/>
          </a:xfrm>
        </p:spPr>
        <p:txBody>
          <a:bodyPr/>
          <a:lstStyle/>
          <a:p>
            <a:pPr marL="0" indent="0" algn="ctr">
              <a:buNone/>
            </a:pPr>
            <a:r>
              <a:rPr lang="en-CH" sz="4800" b="1" dirty="0">
                <a:solidFill>
                  <a:srgbClr val="1269B0"/>
                </a:solidFill>
              </a:rPr>
              <a:t>Thank you</a:t>
            </a:r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r>
              <a:rPr lang="en-CH" sz="2000" dirty="0">
                <a:solidFill>
                  <a:srgbClr val="1269B0"/>
                </a:solidFill>
              </a:rPr>
              <a:t>Animal Genomics Group                    </a:t>
            </a:r>
          </a:p>
          <a:p>
            <a:pPr marL="0" indent="0">
              <a:buNone/>
            </a:pPr>
            <a:r>
              <a:rPr lang="en-CH" sz="1600" dirty="0"/>
              <a:t>Dr. Alexander S. Leonard</a:t>
            </a:r>
          </a:p>
          <a:p>
            <a:pPr marL="0" indent="0">
              <a:buNone/>
            </a:pPr>
            <a:r>
              <a:rPr lang="en-CH" sz="1600" dirty="0"/>
              <a:t>Dr. Naveen Kadri</a:t>
            </a:r>
          </a:p>
          <a:p>
            <a:pPr marL="0" indent="0">
              <a:buNone/>
            </a:pPr>
            <a:r>
              <a:rPr lang="en-CH" sz="1600" dirty="0"/>
              <a:t>Dr. Zih-Hua Fang</a:t>
            </a:r>
          </a:p>
          <a:p>
            <a:pPr marL="0" indent="0">
              <a:buNone/>
            </a:pPr>
            <a:r>
              <a:rPr lang="en-CH" sz="1600" dirty="0"/>
              <a:t>Dr. Niklas Terhoeven</a:t>
            </a:r>
          </a:p>
          <a:p>
            <a:pPr marL="0" indent="0">
              <a:buNone/>
            </a:pPr>
            <a:r>
              <a:rPr lang="en-CH" sz="1600" dirty="0"/>
              <a:t>Maya Hiltpold</a:t>
            </a:r>
          </a:p>
          <a:p>
            <a:pPr marL="0" indent="0">
              <a:buNone/>
            </a:pPr>
            <a:r>
              <a:rPr lang="en-CH" sz="1600" dirty="0"/>
              <a:t>Meenu Bhati</a:t>
            </a:r>
          </a:p>
          <a:p>
            <a:pPr marL="0" indent="0">
              <a:buNone/>
            </a:pPr>
            <a:r>
              <a:rPr lang="en-CH" sz="1600" dirty="0"/>
              <a:t>Audald Lloret i Villas</a:t>
            </a:r>
          </a:p>
          <a:p>
            <a:pPr marL="0" indent="0">
              <a:buNone/>
            </a:pPr>
            <a:r>
              <a:rPr lang="en-CH" sz="1600" dirty="0"/>
              <a:t>Adèla Anoskova</a:t>
            </a:r>
          </a:p>
          <a:p>
            <a:pPr marL="0" indent="0">
              <a:buNone/>
            </a:pPr>
            <a:r>
              <a:rPr lang="en-CH" sz="1600" dirty="0"/>
              <a:t>Xena Marie Mapel</a:t>
            </a:r>
          </a:p>
          <a:p>
            <a:pPr marL="0" indent="0">
              <a:buNone/>
            </a:pPr>
            <a:r>
              <a:rPr lang="en-CH" sz="1600" dirty="0"/>
              <a:t>Dorota Niedzwiecka</a:t>
            </a:r>
          </a:p>
          <a:p>
            <a:pPr marL="0" indent="0">
              <a:buNone/>
            </a:pPr>
            <a:r>
              <a:rPr lang="en-GB" sz="1600" dirty="0"/>
              <a:t>PD </a:t>
            </a:r>
            <a:r>
              <a:rPr lang="en-GB" sz="1600" dirty="0" err="1"/>
              <a:t>Dr.</a:t>
            </a:r>
            <a:r>
              <a:rPr lang="en-GB" sz="1600" dirty="0"/>
              <a:t> Stefan Neuenschwander</a:t>
            </a:r>
            <a:endParaRPr lang="en-CH" sz="1600" dirty="0"/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03269-1B34-7140-B089-93EEF30C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05" y="3216164"/>
            <a:ext cx="2133161" cy="5226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D3AA277-5D97-2942-BD51-352C969F1F75}"/>
              </a:ext>
            </a:extLst>
          </p:cNvPr>
          <p:cNvGrpSpPr/>
          <p:nvPr/>
        </p:nvGrpSpPr>
        <p:grpSpPr>
          <a:xfrm>
            <a:off x="4980333" y="4093240"/>
            <a:ext cx="4546600" cy="749300"/>
            <a:chOff x="4350196" y="3618989"/>
            <a:chExt cx="4546600" cy="7493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B26655-3F2A-E54F-B740-496ADA38E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0196" y="3618989"/>
              <a:ext cx="635000" cy="749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BD5C0D-5B96-4A4C-92DA-846160830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5196" y="3822189"/>
              <a:ext cx="3911600" cy="342900"/>
            </a:xfrm>
            <a:prstGeom prst="rect">
              <a:avLst/>
            </a:prstGeom>
          </p:spPr>
        </p:pic>
      </p:grp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3FA43C7A-556F-4840-AB67-76C8F42B58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66" y="5149223"/>
            <a:ext cx="3911600" cy="65193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260B825-18CA-334C-B43F-3F5A13A9D5F2}"/>
              </a:ext>
            </a:extLst>
          </p:cNvPr>
          <p:cNvGrpSpPr/>
          <p:nvPr/>
        </p:nvGrpSpPr>
        <p:grpSpPr>
          <a:xfrm>
            <a:off x="4914205" y="2436800"/>
            <a:ext cx="6244535" cy="646331"/>
            <a:chOff x="4423634" y="1661009"/>
            <a:chExt cx="6244535" cy="6463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FCCD8B-066C-7E4B-A3F7-606F18E7C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3634" y="1688272"/>
              <a:ext cx="2517362" cy="5226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747518-71E1-C44A-A257-6AED4AC09DDC}"/>
                </a:ext>
              </a:extLst>
            </p:cNvPr>
            <p:cNvSpPr txBox="1"/>
            <p:nvPr/>
          </p:nvSpPr>
          <p:spPr>
            <a:xfrm>
              <a:off x="6940996" y="1661009"/>
              <a:ext cx="3727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Functional Genomics</a:t>
              </a:r>
            </a:p>
            <a:p>
              <a:r>
                <a:rPr lang="en-CH" dirty="0"/>
                <a:t>Center Zurich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06A7260-373E-B445-95CD-CCF043762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333" y="1460049"/>
            <a:ext cx="2117917" cy="729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AF2F2F-7FBE-DE48-B097-A6C49911AF5F}"/>
              </a:ext>
            </a:extLst>
          </p:cNvPr>
          <p:cNvSpPr txBox="1"/>
          <p:nvPr/>
        </p:nvSpPr>
        <p:spPr>
          <a:xfrm>
            <a:off x="4914205" y="6149517"/>
            <a:ext cx="57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 </a:t>
            </a:r>
            <a:r>
              <a:rPr lang="en-GB" sz="1600" dirty="0"/>
              <a:t>Many people who made data and software publicly available</a:t>
            </a:r>
            <a:endParaRPr lang="en-CH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6C8C7-1BCA-204A-9246-15B46B17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734801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27BD-791A-D647-A01D-81BA8DF5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456B-E72B-E342-A0DD-314533A0D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933189"/>
            <a:ext cx="10728325" cy="4680000"/>
          </a:xfrm>
        </p:spPr>
        <p:txBody>
          <a:bodyPr/>
          <a:lstStyle/>
          <a:p>
            <a:pPr marL="0" lvl="0" indent="0">
              <a:buNone/>
            </a:pPr>
            <a:r>
              <a:rPr lang="en-GB" sz="1200" dirty="0"/>
              <a:t>Sherman, R. M. &amp; </a:t>
            </a:r>
            <a:r>
              <a:rPr lang="en-GB" sz="1200" dirty="0" err="1"/>
              <a:t>Salzberg</a:t>
            </a:r>
            <a:r>
              <a:rPr lang="en-GB" sz="1200" dirty="0"/>
              <a:t>, S. L. Pan-genomics in the human genome era. </a:t>
            </a:r>
            <a:r>
              <a:rPr lang="en-GB" sz="1200" i="1" dirty="0"/>
              <a:t>Nat. Rev. Genet.</a:t>
            </a:r>
            <a:r>
              <a:rPr lang="en-GB" sz="1200" dirty="0"/>
              <a:t> (2020). doi:10.1038/s41576-020-0210-7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Rosen, B. D. </a:t>
            </a:r>
            <a:r>
              <a:rPr lang="en-GB" sz="1200" i="1" dirty="0"/>
              <a:t>et al.</a:t>
            </a:r>
            <a:r>
              <a:rPr lang="en-GB" sz="1200" dirty="0"/>
              <a:t> De novo assembly of the cattle reference genome with single-molecule sequencing. </a:t>
            </a:r>
            <a:r>
              <a:rPr lang="en-GB" sz="1200" i="1" dirty="0" err="1"/>
              <a:t>Gigascience</a:t>
            </a:r>
            <a:r>
              <a:rPr lang="en-GB" sz="1200" dirty="0"/>
              <a:t> </a:t>
            </a:r>
            <a:r>
              <a:rPr lang="en-GB" sz="1200" b="1" dirty="0"/>
              <a:t>9</a:t>
            </a:r>
            <a:r>
              <a:rPr lang="en-GB" sz="1200" dirty="0"/>
              <a:t>, (2020).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Crysnanto, D., Leonard, A. S., Fang, Z. H. &amp; Pausch, H. Novel functional sequences uncovered through a bovine </a:t>
            </a:r>
            <a:r>
              <a:rPr lang="en-GB" sz="1200" dirty="0" err="1"/>
              <a:t>multiassembly</a:t>
            </a:r>
            <a:r>
              <a:rPr lang="en-GB" sz="1200" dirty="0"/>
              <a:t> graph. </a:t>
            </a:r>
            <a:r>
              <a:rPr lang="en-GB" sz="1200" i="1" dirty="0"/>
              <a:t>Proc. Natl. Acad. Sci. U. S. A.</a:t>
            </a:r>
            <a:r>
              <a:rPr lang="en-GB" sz="1200" dirty="0"/>
              <a:t> </a:t>
            </a:r>
            <a:r>
              <a:rPr lang="en-GB" sz="1200" b="1" dirty="0"/>
              <a:t>118</a:t>
            </a:r>
            <a:r>
              <a:rPr lang="en-GB" sz="1200" dirty="0"/>
              <a:t>, 1–29 (2021).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 err="1"/>
              <a:t>Golicz</a:t>
            </a:r>
            <a:r>
              <a:rPr lang="en-GB" sz="1200" dirty="0"/>
              <a:t>, A. A., Bayer, P. E., Bhalla, P. L., Batley, J. &amp; Edwards, D. </a:t>
            </a:r>
            <a:r>
              <a:rPr lang="en-GB" sz="1200" dirty="0" err="1"/>
              <a:t>Pangenomics</a:t>
            </a:r>
            <a:r>
              <a:rPr lang="en-GB" sz="1200" dirty="0"/>
              <a:t> Comes of Age: From Bacteria to Plant and Animal Applications. </a:t>
            </a:r>
            <a:r>
              <a:rPr lang="en-GB" sz="1200" i="1" dirty="0"/>
              <a:t>Trends Genet.</a:t>
            </a:r>
            <a:r>
              <a:rPr lang="en-GB" sz="1200" dirty="0"/>
              <a:t> </a:t>
            </a:r>
            <a:r>
              <a:rPr lang="en-GB" sz="1200" b="1" dirty="0"/>
              <a:t>36</a:t>
            </a:r>
            <a:r>
              <a:rPr lang="en-GB" sz="1200" dirty="0"/>
              <a:t>, 132–145 (2020).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Crysnanto, D. &amp; Pausch, H. Bovine breed-specific augmented reference graphs facilitate accurate sequence read mapping and unbiased variant discovery. </a:t>
            </a:r>
            <a:r>
              <a:rPr lang="en-GB" sz="1200" i="1" dirty="0"/>
              <a:t>Genome Biol.</a:t>
            </a:r>
            <a:r>
              <a:rPr lang="en-GB" sz="1200" dirty="0"/>
              <a:t> </a:t>
            </a:r>
            <a:r>
              <a:rPr lang="en-GB" sz="1200" b="1" dirty="0"/>
              <a:t>21</a:t>
            </a:r>
            <a:r>
              <a:rPr lang="en-GB" sz="1200" dirty="0"/>
              <a:t>, (2020).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 err="1"/>
              <a:t>Eggertsson</a:t>
            </a:r>
            <a:r>
              <a:rPr lang="en-GB" sz="1200" dirty="0"/>
              <a:t>, H. P. </a:t>
            </a:r>
            <a:r>
              <a:rPr lang="en-GB" sz="1200" i="1" dirty="0"/>
              <a:t>et al.</a:t>
            </a:r>
            <a:r>
              <a:rPr lang="en-GB" sz="1200" dirty="0"/>
              <a:t> GraphTyper2 enables population-scale genotyping of structural variation using pangenome graphs. </a:t>
            </a:r>
            <a:r>
              <a:rPr lang="en-GB" sz="1200" i="1" dirty="0"/>
              <a:t>Nat. </a:t>
            </a:r>
            <a:r>
              <a:rPr lang="en-GB" sz="1200" i="1" dirty="0" err="1"/>
              <a:t>Commun</a:t>
            </a:r>
            <a:r>
              <a:rPr lang="en-GB" sz="1200" i="1" dirty="0"/>
              <a:t>.</a:t>
            </a:r>
            <a:r>
              <a:rPr lang="en-GB" sz="1200" dirty="0"/>
              <a:t> </a:t>
            </a:r>
            <a:r>
              <a:rPr lang="en-GB" sz="1200" b="1" dirty="0"/>
              <a:t>10</a:t>
            </a:r>
            <a:r>
              <a:rPr lang="en-GB" sz="1200" dirty="0"/>
              <a:t>, 5402 (2019).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Hayes, B. J. &amp; </a:t>
            </a:r>
            <a:r>
              <a:rPr lang="en-GB" sz="1200" dirty="0" err="1"/>
              <a:t>Daetwyler</a:t>
            </a:r>
            <a:r>
              <a:rPr lang="en-GB" sz="1200" dirty="0"/>
              <a:t>, H. D. 1000 Bull Genomes Project to Map Simple and Complex Genetic Traits in Cattle: Applications and Outcomes. </a:t>
            </a:r>
            <a:r>
              <a:rPr lang="en-GB" sz="1200" i="1" dirty="0" err="1"/>
              <a:t>Annu</a:t>
            </a:r>
            <a:r>
              <a:rPr lang="en-GB" sz="1200" i="1" dirty="0"/>
              <a:t>. Rev. Anim. </a:t>
            </a:r>
            <a:r>
              <a:rPr lang="en-GB" sz="1200" i="1" dirty="0" err="1"/>
              <a:t>Biosci</a:t>
            </a:r>
            <a:r>
              <a:rPr lang="en-GB" sz="1200" i="1" dirty="0"/>
              <a:t>.</a:t>
            </a:r>
            <a:r>
              <a:rPr lang="en-GB" sz="1200" dirty="0"/>
              <a:t> </a:t>
            </a:r>
            <a:r>
              <a:rPr lang="en-GB" sz="1200" b="1" dirty="0"/>
              <a:t>7</a:t>
            </a:r>
            <a:r>
              <a:rPr lang="en-GB" sz="1200" dirty="0"/>
              <a:t>, annurev-animal-020518-115024 (2019).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Pritt, J., Chen, N.-C. &amp; Langmead, B. </a:t>
            </a:r>
            <a:r>
              <a:rPr lang="en-GB" sz="1200" dirty="0" err="1"/>
              <a:t>FORGe</a:t>
            </a:r>
            <a:r>
              <a:rPr lang="en-GB" sz="1200" dirty="0"/>
              <a:t>: prioritizing variants for graph genomes. </a:t>
            </a:r>
            <a:r>
              <a:rPr lang="en-GB" sz="1200" i="1" dirty="0"/>
              <a:t>Genome Biol.</a:t>
            </a:r>
            <a:r>
              <a:rPr lang="en-GB" sz="1200" dirty="0"/>
              <a:t> </a:t>
            </a:r>
            <a:r>
              <a:rPr lang="en-GB" sz="1200" b="1" dirty="0"/>
              <a:t>19</a:t>
            </a:r>
            <a:r>
              <a:rPr lang="en-GB" sz="1200" dirty="0"/>
              <a:t>, 220 (2018).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 err="1"/>
              <a:t>Eggertsson</a:t>
            </a:r>
            <a:r>
              <a:rPr lang="en-GB" sz="1200" dirty="0"/>
              <a:t>, H. P. </a:t>
            </a:r>
            <a:r>
              <a:rPr lang="en-GB" sz="1200" i="1" dirty="0"/>
              <a:t>et al.</a:t>
            </a:r>
            <a:r>
              <a:rPr lang="en-GB" sz="1200" dirty="0"/>
              <a:t> </a:t>
            </a:r>
            <a:r>
              <a:rPr lang="en-GB" sz="1200" dirty="0" err="1"/>
              <a:t>Graphtyper</a:t>
            </a:r>
            <a:r>
              <a:rPr lang="en-GB" sz="1200" dirty="0"/>
              <a:t> enables population-scale genotyping using pangenome graphs. </a:t>
            </a:r>
            <a:r>
              <a:rPr lang="en-GB" sz="1200" i="1" dirty="0"/>
              <a:t>Nat. Genet.</a:t>
            </a:r>
            <a:r>
              <a:rPr lang="en-GB" sz="1200" dirty="0"/>
              <a:t> </a:t>
            </a:r>
            <a:r>
              <a:rPr lang="en-GB" sz="1200" b="1" dirty="0"/>
              <a:t>49</a:t>
            </a:r>
            <a:r>
              <a:rPr lang="en-GB" sz="1200" dirty="0"/>
              <a:t>, 1654–1660 (2017).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Garrison, E. </a:t>
            </a:r>
            <a:r>
              <a:rPr lang="en-GB" sz="1200" i="1" dirty="0"/>
              <a:t>et al.</a:t>
            </a:r>
            <a:r>
              <a:rPr lang="en-GB" sz="1200" dirty="0"/>
              <a:t> Variation graph toolkit improves read mapping by representing genetic variation in the reference. </a:t>
            </a:r>
            <a:r>
              <a:rPr lang="en-GB" sz="1200" i="1" dirty="0"/>
              <a:t>Nat. </a:t>
            </a:r>
            <a:r>
              <a:rPr lang="en-GB" sz="1200" i="1" dirty="0" err="1"/>
              <a:t>Biotechnol</a:t>
            </a:r>
            <a:r>
              <a:rPr lang="en-GB" sz="1200" i="1" dirty="0"/>
              <a:t>.</a:t>
            </a:r>
            <a:r>
              <a:rPr lang="en-GB" sz="1200" dirty="0"/>
              <a:t> </a:t>
            </a:r>
            <a:r>
              <a:rPr lang="en-GB" sz="1200" b="1" dirty="0"/>
              <a:t>36</a:t>
            </a:r>
            <a:r>
              <a:rPr lang="en-GB" sz="1200" dirty="0"/>
              <a:t>, 875–881 (2018).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Li, H., Feng, X. &amp; Chu, C. The design and construction of reference pangenome graphs. </a:t>
            </a:r>
            <a:r>
              <a:rPr lang="en-GB" sz="1200" i="1" dirty="0"/>
              <a:t>Genome Biol.</a:t>
            </a:r>
            <a:r>
              <a:rPr lang="en-GB" sz="1200" dirty="0"/>
              <a:t> </a:t>
            </a:r>
            <a:r>
              <a:rPr lang="en-GB" sz="1200" b="1" dirty="0"/>
              <a:t>21</a:t>
            </a:r>
            <a:r>
              <a:rPr lang="en-GB" sz="1200" dirty="0"/>
              <a:t>, 1–19 (2020).</a:t>
            </a:r>
            <a:endParaRPr lang="en-CH" sz="1200" dirty="0"/>
          </a:p>
          <a:p>
            <a:pPr marL="0" lvl="0" indent="0">
              <a:buNone/>
            </a:pPr>
            <a:r>
              <a:rPr lang="de-CH" sz="1200" dirty="0" err="1"/>
              <a:t>Bickhart</a:t>
            </a:r>
            <a:r>
              <a:rPr lang="de-CH" sz="1200" dirty="0"/>
              <a:t>, D. M. </a:t>
            </a:r>
            <a:r>
              <a:rPr lang="de-CH" sz="1200" i="1" dirty="0"/>
              <a:t>et al.</a:t>
            </a:r>
            <a:r>
              <a:rPr lang="de-CH" sz="1200" dirty="0"/>
              <a:t> </a:t>
            </a:r>
            <a:r>
              <a:rPr lang="en-GB" sz="1200" dirty="0"/>
              <a:t>Symposium review: Advances in sequencing technology herald a new frontier in cattle genomics and genome-enabled selection. </a:t>
            </a:r>
            <a:r>
              <a:rPr lang="en-GB" sz="1200" i="1" dirty="0"/>
              <a:t>J. Dairy Sci.</a:t>
            </a:r>
            <a:r>
              <a:rPr lang="en-GB" sz="1200" dirty="0"/>
              <a:t> </a:t>
            </a:r>
            <a:r>
              <a:rPr lang="en-GB" sz="1200" b="1" dirty="0"/>
              <a:t>103</a:t>
            </a:r>
            <a:r>
              <a:rPr lang="en-GB" sz="1200" dirty="0"/>
              <a:t>, 5278–5290 (2020).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Paten, B., Novak, A. M., </a:t>
            </a:r>
            <a:r>
              <a:rPr lang="en-GB" sz="1200" dirty="0" err="1"/>
              <a:t>Eizenga</a:t>
            </a:r>
            <a:r>
              <a:rPr lang="en-GB" sz="1200" dirty="0"/>
              <a:t>, J. M. &amp; Garrison, E. Genome graphs and the evolution of genome inference. </a:t>
            </a:r>
            <a:r>
              <a:rPr lang="en-GB" sz="1200" i="1" dirty="0"/>
              <a:t>Genome Research</a:t>
            </a:r>
            <a:r>
              <a:rPr lang="en-GB" sz="1200" dirty="0"/>
              <a:t> </a:t>
            </a:r>
            <a:r>
              <a:rPr lang="en-GB" sz="1200" b="1" dirty="0"/>
              <a:t>27</a:t>
            </a:r>
            <a:r>
              <a:rPr lang="en-GB" sz="1200" dirty="0"/>
              <a:t>, 665–676 (2017).</a:t>
            </a:r>
            <a:endParaRPr lang="en-CH" sz="1200" dirty="0"/>
          </a:p>
          <a:p>
            <a:pPr marL="0" lvl="0" indent="0">
              <a:buNone/>
            </a:pPr>
            <a:r>
              <a:rPr lang="en-GB" sz="1200" dirty="0"/>
              <a:t>Crysnanto, D., </a:t>
            </a:r>
            <a:r>
              <a:rPr lang="en-GB" sz="1200" dirty="0" err="1"/>
              <a:t>Wurmser</a:t>
            </a:r>
            <a:r>
              <a:rPr lang="en-GB" sz="1200" dirty="0"/>
              <a:t>, C. &amp; Pausch, H. Accurate sequence variant genotyping in cattle using variation-aware genome graphs. </a:t>
            </a:r>
            <a:r>
              <a:rPr lang="en-GB" sz="1200" i="1" dirty="0"/>
              <a:t>Genet. Sel. </a:t>
            </a:r>
            <a:r>
              <a:rPr lang="en-GB" sz="1200" i="1" dirty="0" err="1"/>
              <a:t>Evol</a:t>
            </a:r>
            <a:r>
              <a:rPr lang="en-GB" sz="1200" i="1" dirty="0"/>
              <a:t>.</a:t>
            </a:r>
            <a:r>
              <a:rPr lang="en-GB" sz="1200" dirty="0"/>
              <a:t> </a:t>
            </a:r>
            <a:r>
              <a:rPr lang="en-GB" sz="1200" b="1" dirty="0"/>
              <a:t>51</a:t>
            </a:r>
            <a:r>
              <a:rPr lang="en-GB" sz="1200" dirty="0"/>
              <a:t>, (2019).</a:t>
            </a:r>
          </a:p>
          <a:p>
            <a:pPr marL="0" lvl="0" indent="0">
              <a:buNone/>
            </a:pPr>
            <a:r>
              <a:rPr lang="en-GB" sz="1200" dirty="0"/>
              <a:t>https://</a:t>
            </a:r>
            <a:r>
              <a:rPr lang="en-GB" sz="1200" dirty="0" err="1"/>
              <a:t>beefmaster.co.za</a:t>
            </a:r>
            <a:r>
              <a:rPr lang="en-GB" sz="1200" dirty="0"/>
              <a:t>/2020/06/09/cattle-farming/</a:t>
            </a:r>
            <a:endParaRPr lang="en-CH" sz="1200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3DD5F-F59F-FF43-B612-E77C8F280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5234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8681F-2F1B-5741-9470-F000C37A5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692" y="2554014"/>
            <a:ext cx="3172237" cy="41493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055F5-9C37-B848-A4A8-859E88B8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97" y="2664291"/>
            <a:ext cx="4166770" cy="3928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2F0B9-FF07-DE44-9B04-4060B636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528" y="2919775"/>
            <a:ext cx="3453436" cy="3323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42523-D73A-EB49-9520-A3899C2DB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" y="0"/>
            <a:ext cx="4145718" cy="2357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84833-C297-3C47-AEA1-CCBFDEBC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716" y="178764"/>
            <a:ext cx="3975508" cy="22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B2A22C52-EE2F-A943-A2D0-6D67D4A1A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036" y="148174"/>
            <a:ext cx="3817746" cy="2071611"/>
          </a:xfrm>
        </p:spPr>
      </p:pic>
      <p:pic>
        <p:nvPicPr>
          <p:cNvPr id="7" name="Picture 6" descr="A picture containing text, map, sky&#10;&#10;Description automatically generated">
            <a:extLst>
              <a:ext uri="{FF2B5EF4-FFF2-40B4-BE49-F238E27FC236}">
                <a16:creationId xmlns:a16="http://schemas.microsoft.com/office/drawing/2014/main" id="{8227BF60-3BAE-5F4A-BA89-4F3E97EFA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908" y="272712"/>
            <a:ext cx="6461839" cy="2314774"/>
          </a:xfrm>
          <a:prstGeom prst="rect">
            <a:avLst/>
          </a:prstGeom>
        </p:spPr>
      </p:pic>
      <p:pic>
        <p:nvPicPr>
          <p:cNvPr id="9" name="Picture 8" descr="A picture containing text, white, screenshot&#10;&#10;Description automatically generated">
            <a:extLst>
              <a:ext uri="{FF2B5EF4-FFF2-40B4-BE49-F238E27FC236}">
                <a16:creationId xmlns:a16="http://schemas.microsoft.com/office/drawing/2014/main" id="{37C13FE5-526D-5740-9802-481CD08CE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37" y="2671412"/>
            <a:ext cx="6177862" cy="1880369"/>
          </a:xfrm>
          <a:prstGeom prst="rect">
            <a:avLst/>
          </a:prstGeom>
        </p:spPr>
      </p:pic>
      <p:pic>
        <p:nvPicPr>
          <p:cNvPr id="11" name="Picture 10" descr="A picture containing text, white, screenshot&#10;&#10;Description automatically generated">
            <a:extLst>
              <a:ext uri="{FF2B5EF4-FFF2-40B4-BE49-F238E27FC236}">
                <a16:creationId xmlns:a16="http://schemas.microsoft.com/office/drawing/2014/main" id="{690439BC-051E-974C-8FE9-F50F7E9F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37" y="4897373"/>
            <a:ext cx="6167470" cy="18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3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8E80B6-F7AC-D647-978E-3BFF109E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591690"/>
            <a:ext cx="8638094" cy="1169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236FE-4F62-8D43-B8EB-05105857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3" y="1794947"/>
            <a:ext cx="5852088" cy="145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7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29378A-B9CF-204B-B8ED-9544D390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74" y="327104"/>
            <a:ext cx="1813253" cy="1881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17FFE-4966-8941-BE56-B2EEAA24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07" y="0"/>
            <a:ext cx="5423119" cy="2208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212D3-2AAE-0F45-BF3A-92FE564A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2" y="3084653"/>
            <a:ext cx="4145719" cy="2617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FC4DC-9F67-C442-8847-0C9CDF9B2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459" y="3333509"/>
            <a:ext cx="4965700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39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EC545-89BF-D047-A223-C4D5DF0C5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27" y="228319"/>
            <a:ext cx="9839011" cy="5969924"/>
          </a:xfrm>
        </p:spPr>
      </p:pic>
    </p:spTree>
    <p:extLst>
      <p:ext uri="{BB962C8B-B14F-4D97-AF65-F5344CB8AC3E}">
        <p14:creationId xmlns:p14="http://schemas.microsoft.com/office/powerpoint/2010/main" val="250643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D060A-D421-6C45-81FB-34E15D690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270" y="413513"/>
            <a:ext cx="9225515" cy="6101496"/>
          </a:xfrm>
        </p:spPr>
      </p:pic>
    </p:spTree>
    <p:extLst>
      <p:ext uri="{BB962C8B-B14F-4D97-AF65-F5344CB8AC3E}">
        <p14:creationId xmlns:p14="http://schemas.microsoft.com/office/powerpoint/2010/main" val="364698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FCCF81-82D1-ED43-B96D-8CCEB417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The bovine linear reference genome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C727B41-2D1A-DC44-B949-D5A777BC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58659"/>
            <a:ext cx="10728325" cy="4680000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Reference sequences are essential for many genomic analyses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Cattle reference genome was built from a single Hereford cow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CH" sz="2200" dirty="0"/>
              <a:t>Cattle exhibit high genetic diversity and diverged into hundreds of distinct breeds</a:t>
            </a: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  <a:buFont typeface="Wingdings" pitchFamily="2" charset="2"/>
              <a:buChar char="q"/>
            </a:pP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en-US" dirty="0"/>
              <a:t>				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72E42BF5-7546-B247-9AAE-D62C80BDD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5" t="21262" r="8651" b="14951"/>
          <a:stretch/>
        </p:blipFill>
        <p:spPr>
          <a:xfrm>
            <a:off x="1637540" y="3365550"/>
            <a:ext cx="3604804" cy="1986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2788E6-9F2F-7B4D-9D8A-4C18D0DB6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425" y="2823238"/>
            <a:ext cx="3830035" cy="2876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DEF131-B561-1346-8F91-7B35E82ADE89}"/>
              </a:ext>
            </a:extLst>
          </p:cNvPr>
          <p:cNvSpPr txBox="1"/>
          <p:nvPr/>
        </p:nvSpPr>
        <p:spPr>
          <a:xfrm>
            <a:off x="731837" y="5699341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Rosen et al., 2020</a:t>
            </a:r>
          </a:p>
          <a:p>
            <a:r>
              <a:rPr lang="en-CH" dirty="0"/>
              <a:t>Bickhart et al.,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8BE9C-99E7-5647-A535-30112415CD80}"/>
              </a:ext>
            </a:extLst>
          </p:cNvPr>
          <p:cNvSpPr txBox="1"/>
          <p:nvPr/>
        </p:nvSpPr>
        <p:spPr>
          <a:xfrm>
            <a:off x="8257910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A6DFC-859D-244E-91C2-1972A5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2380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79944-9980-5643-8B45-9EA82C28F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04" y="382166"/>
            <a:ext cx="4257084" cy="61823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327A1-C609-244D-8D6E-29D77DBB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03" y="1052868"/>
            <a:ext cx="5316132" cy="2188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AC65E-668C-454E-B7E0-21B41385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683" y="4236544"/>
            <a:ext cx="5374237" cy="21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9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8D6E2-82AE-CA4F-B29A-D8F2DC0B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161" y="416111"/>
            <a:ext cx="7763995" cy="623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0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A637E-1720-454D-A3DB-31EBDA800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04" y="218101"/>
            <a:ext cx="4855768" cy="27614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592F1-DF8B-4F48-9F7C-338032846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74"/>
          <a:stretch/>
        </p:blipFill>
        <p:spPr>
          <a:xfrm>
            <a:off x="147558" y="3235083"/>
            <a:ext cx="6782964" cy="3079347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5B26C37-FC76-D74B-9C40-FED9984F4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89" y="155736"/>
            <a:ext cx="4699922" cy="26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04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50B8F3-AEA3-2D47-A0A9-254AC0846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56" y="401780"/>
            <a:ext cx="3361980" cy="29664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61A2F-D7CB-9D44-A2B1-B5B7BFE8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8" t="-50886" r="-1918" b="50886"/>
          <a:stretch/>
        </p:blipFill>
        <p:spPr>
          <a:xfrm>
            <a:off x="366567" y="1099347"/>
            <a:ext cx="3110158" cy="5405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CC8FBC-3625-D642-A73D-4875B873D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949" y="162385"/>
            <a:ext cx="3551326" cy="3606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1DEE6-0A5F-5943-8F7B-7A6F412D7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377" y="162385"/>
            <a:ext cx="4580298" cy="3626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5A2110-54F4-2C49-8491-C1EA3E522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318" y="3789332"/>
            <a:ext cx="4742268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82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B40233-F07F-7B47-9D97-B288947C2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303" y="230155"/>
            <a:ext cx="4198077" cy="33896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79106-11D5-9745-B32B-E8A232E3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48" y="3744928"/>
            <a:ext cx="6350350" cy="298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F8FDB-D629-554A-8A34-3DC6D219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64" y="141505"/>
            <a:ext cx="3565042" cy="3287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8729C8-2BA6-F04C-B13D-58BC37DC3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423" y="3603422"/>
            <a:ext cx="3816811" cy="31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91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3B7A8-7896-9647-89A8-DC55F03ED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92" y="365125"/>
            <a:ext cx="2610864" cy="22391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66626-9B2A-7549-AFB0-5B2C35C7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043" y="3015992"/>
            <a:ext cx="8571913" cy="34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F12D6E-0A28-C547-B9AE-07ED3BCF6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11" y="275778"/>
            <a:ext cx="6432857" cy="261380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25469-8439-3E4E-BD0B-1560E5BF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0" y="275777"/>
            <a:ext cx="4675095" cy="5916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E2D54-A93E-1046-B376-4C9FDB3F6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43" y="3234234"/>
            <a:ext cx="5282085" cy="312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3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8F314-4FEB-7645-82B8-09F6D067D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896" y="494220"/>
            <a:ext cx="10515600" cy="20254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8C40D-8342-D64F-8255-A5F8628A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18" y="3049367"/>
            <a:ext cx="7848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98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224A7-A291-6742-89FE-5887E2A66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142" y="36512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354F75-5AAC-BD49-B049-6A56ADDB0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243" y="365125"/>
            <a:ext cx="4711372" cy="4711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38433-FD2B-0A4C-A433-9A7564F9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42" y="5010456"/>
            <a:ext cx="6013056" cy="11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3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15A3F-FB02-EB4E-8A00-AE66AB03B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22" y="97723"/>
            <a:ext cx="9980964" cy="6489439"/>
          </a:xfrm>
        </p:spPr>
      </p:pic>
    </p:spTree>
    <p:extLst>
      <p:ext uri="{BB962C8B-B14F-4D97-AF65-F5344CB8AC3E}">
        <p14:creationId xmlns:p14="http://schemas.microsoft.com/office/powerpoint/2010/main" val="132185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3794A3-31AA-3345-B2C5-FC6F9D99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Linear </a:t>
            </a:r>
            <a:r>
              <a:rPr lang="en-US" dirty="0">
                <a:solidFill>
                  <a:schemeClr val="accent1"/>
                </a:solidFill>
              </a:rPr>
              <a:t>genomes are unaware of genetic variations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1412C1-46B5-7644-B0A3-71FC49CC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088999"/>
            <a:ext cx="10728325" cy="4680000"/>
          </a:xfrm>
        </p:spPr>
        <p:txBody>
          <a:bodyPr/>
          <a:lstStyle/>
          <a:p>
            <a:pPr>
              <a:lnSpc>
                <a:spcPts val="3000"/>
              </a:lnSpc>
              <a:buClr>
                <a:schemeClr val="tx1"/>
              </a:buClr>
            </a:pPr>
            <a:r>
              <a:rPr lang="en-US" sz="2200" dirty="0">
                <a:solidFill>
                  <a:schemeClr val="tx2"/>
                </a:solidFill>
              </a:rPr>
              <a:t>Linear genomes do not sufficiently represent the complete species diversity</a:t>
            </a:r>
          </a:p>
          <a:p>
            <a:pPr>
              <a:lnSpc>
                <a:spcPts val="3000"/>
              </a:lnSpc>
              <a:buClr>
                <a:schemeClr val="tx1"/>
              </a:buClr>
            </a:pPr>
            <a:r>
              <a:rPr lang="en-US" sz="2200" dirty="0">
                <a:solidFill>
                  <a:schemeClr val="tx2"/>
                </a:solidFill>
              </a:rPr>
              <a:t>Prone to reference bias </a:t>
            </a:r>
            <a:endParaRPr lang="en-US" sz="2200" dirty="0">
              <a:solidFill>
                <a:schemeClr val="tx2"/>
              </a:solidFill>
              <a:cs typeface="Arial"/>
            </a:endParaRPr>
          </a:p>
          <a:p>
            <a:pPr marL="0" indent="0">
              <a:lnSpc>
                <a:spcPts val="3000"/>
              </a:lnSpc>
              <a:buClr>
                <a:srgbClr val="1269B0"/>
              </a:buClr>
              <a:buNone/>
            </a:pPr>
            <a:r>
              <a:rPr lang="en-US" sz="2000" b="1" dirty="0"/>
              <a:t>Soft reference bias: </a:t>
            </a:r>
            <a:r>
              <a:rPr lang="en-US" sz="2000" dirty="0"/>
              <a:t>suboptimal mapping of the sequencing reads diverged from reference</a:t>
            </a:r>
          </a:p>
          <a:p>
            <a:pPr marL="0" indent="0">
              <a:lnSpc>
                <a:spcPts val="3000"/>
              </a:lnSpc>
              <a:buClr>
                <a:srgbClr val="1269B0"/>
              </a:buClr>
              <a:buNone/>
            </a:pPr>
            <a:r>
              <a:rPr lang="en-US" sz="2000" b="1" dirty="0">
                <a:cs typeface="Arial"/>
              </a:rPr>
              <a:t>Hard reference bias: </a:t>
            </a:r>
            <a:r>
              <a:rPr lang="en-CH" sz="2000" dirty="0"/>
              <a:t>lack large structural changes diverged in the population</a:t>
            </a:r>
          </a:p>
          <a:p>
            <a:pPr marL="361950" lvl="1" indent="0">
              <a:lnSpc>
                <a:spcPts val="3000"/>
              </a:lnSpc>
              <a:buClr>
                <a:srgbClr val="1269B0"/>
              </a:buClr>
              <a:buNone/>
            </a:pPr>
            <a:r>
              <a:rPr lang="en-CH" sz="2400" dirty="0">
                <a:solidFill>
                  <a:schemeClr val="accent6">
                    <a:lumMod val="50000"/>
                  </a:schemeClr>
                </a:solidFill>
                <a:cs typeface="Arial"/>
              </a:rPr>
              <a:t>   </a:t>
            </a:r>
            <a:endParaRPr lang="en-CH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361950" lvl="1" indent="0">
              <a:lnSpc>
                <a:spcPts val="3000"/>
              </a:lnSpc>
              <a:buClr>
                <a:srgbClr val="1269B0"/>
              </a:buClr>
              <a:buNone/>
            </a:pPr>
            <a:endParaRPr lang="en-US" sz="2400" dirty="0">
              <a:solidFill>
                <a:srgbClr val="1269B0"/>
              </a:solidFill>
              <a:cs typeface="Arial"/>
            </a:endParaRPr>
          </a:p>
          <a:p>
            <a:pPr marL="0" indent="0">
              <a:buNone/>
            </a:pPr>
            <a:endParaRPr lang="en-US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62236-5B47-AB46-93B0-8CB41BCE95A7}"/>
              </a:ext>
            </a:extLst>
          </p:cNvPr>
          <p:cNvSpPr txBox="1"/>
          <p:nvPr/>
        </p:nvSpPr>
        <p:spPr>
          <a:xfrm>
            <a:off x="8934313" y="5671383"/>
            <a:ext cx="3078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Pritt et al., 2018</a:t>
            </a:r>
          </a:p>
          <a:p>
            <a:r>
              <a:rPr lang="en-CH" sz="1600" dirty="0"/>
              <a:t>Sherman and Salzberg,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808800-4FE5-7840-AEC4-5B25DB5A822D}"/>
              </a:ext>
            </a:extLst>
          </p:cNvPr>
          <p:cNvSpPr txBox="1"/>
          <p:nvPr/>
        </p:nvSpPr>
        <p:spPr>
          <a:xfrm>
            <a:off x="8220588" y="6476834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BBD17-7D6D-294C-881A-0FD77AD9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C20A59B-A4F1-094D-BA83-1A5B090F3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22" y="3303407"/>
            <a:ext cx="7446747" cy="2762759"/>
          </a:xfrm>
          <a:prstGeom prst="rect">
            <a:avLst/>
          </a:prstGeom>
        </p:spPr>
      </p:pic>
      <p:pic>
        <p:nvPicPr>
          <p:cNvPr id="15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9E95B8A-4986-784A-9CAE-659BFA8E2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93" y="4995699"/>
            <a:ext cx="3583211" cy="1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B47AE6-D39D-C74A-993F-3D55A8804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309" y="469791"/>
            <a:ext cx="2595026" cy="2595026"/>
          </a:xfrm>
        </p:spPr>
      </p:pic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6C646BB9-3BD0-3542-993E-33AEC413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867" y="258555"/>
            <a:ext cx="4173265" cy="2648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13966D-F0A3-704B-AEAB-2073CD090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84" y="3202230"/>
            <a:ext cx="5815851" cy="1931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85D929-AB95-1444-9301-3CA81FF4E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664" y="368426"/>
            <a:ext cx="3655673" cy="17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35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52F46F7-E6CD-E242-8B79-86EAC4A4E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793" y="211236"/>
            <a:ext cx="4834820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C03D8-D7FA-1B4B-A9FD-9EFF5B707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52" y="134708"/>
            <a:ext cx="4303811" cy="283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BF1196-C368-E14D-B752-4E0F32D66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82" y="2863018"/>
            <a:ext cx="3080407" cy="1925254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5A7E312-102B-FA47-947F-CBB60339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239" y="2915865"/>
            <a:ext cx="2651585" cy="1938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0565A1-C648-AA45-BAE0-2F88CBC19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22" y="4854343"/>
            <a:ext cx="5014223" cy="17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76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1497E-7F9F-0548-B933-1A7AE2495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24" y="365125"/>
            <a:ext cx="2368003" cy="23680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01FEE-A269-8E44-B481-65A759FC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614" y="252248"/>
            <a:ext cx="2638623" cy="2638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79B67-9B75-6B4C-9E6F-7C9D6D61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765" y="365125"/>
            <a:ext cx="3486807" cy="2490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D520B-85E2-F940-BDDC-DBF1BF48C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09" y="3168701"/>
            <a:ext cx="6230532" cy="1252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FD416-892F-CE4E-AA21-8EE4CE959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578" y="3168701"/>
            <a:ext cx="3109926" cy="28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46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FACE9-7441-1B4F-8A2C-E12A837B8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95" y="179705"/>
            <a:ext cx="2275513" cy="27306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7C2F3-CDD6-B74B-9AED-4EA86387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186" y="179705"/>
            <a:ext cx="2714822" cy="2714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923A1-13CF-9B43-889B-BA8BABA15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45" y="233328"/>
            <a:ext cx="2487799" cy="248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86474-08AD-E443-9138-1AB0EDE86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97" y="3324992"/>
            <a:ext cx="3549957" cy="427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FD576-96AC-9E47-BFEF-CCB0FD2DE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7" y="4099570"/>
            <a:ext cx="3322276" cy="5085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9064D4-58E3-C14B-8432-CA47C206C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470" y="3179912"/>
            <a:ext cx="4488743" cy="2856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B2ED7-23CD-4C47-A16C-C54033022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097" y="5012625"/>
            <a:ext cx="3776980" cy="5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68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BD2AE6-516A-A240-AF91-C1F3A78A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84" y="289735"/>
            <a:ext cx="4924797" cy="1684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3094-F7A1-D345-933F-2D3963A0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35" y="3429000"/>
            <a:ext cx="4282878" cy="1579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3F244-063C-0440-B969-198C8F7F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35" y="5008851"/>
            <a:ext cx="3702707" cy="1553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E760E-8436-4043-8B13-E9BA058D6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35" y="154860"/>
            <a:ext cx="5202491" cy="3206348"/>
          </a:xfrm>
          <a:prstGeom prst="rect">
            <a:avLst/>
          </a:prstGeom>
        </p:spPr>
      </p:pic>
      <p:pic>
        <p:nvPicPr>
          <p:cNvPr id="12" name="Picture 11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D9AA954B-61A0-474F-BE0D-5FA5124FDB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192" y="2484645"/>
            <a:ext cx="4550980" cy="27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6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83AD96-5319-1947-A371-F41DBE32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Towards a more representative reference genome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6886B-58A4-3D42-8E7E-FE87D3675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053814"/>
            <a:ext cx="10728325" cy="4680000"/>
          </a:xfrm>
        </p:spPr>
        <p:txBody>
          <a:bodyPr/>
          <a:lstStyle/>
          <a:p>
            <a:r>
              <a:rPr lang="en-GB" sz="2200" dirty="0"/>
              <a:t>Genomic resources are generated at an unprecedented rate</a:t>
            </a:r>
            <a:endParaRPr lang="en-CH" sz="2200" dirty="0"/>
          </a:p>
          <a:p>
            <a:r>
              <a:rPr lang="en-CH" sz="2200" dirty="0"/>
              <a:t>The concept of pangenome</a:t>
            </a:r>
          </a:p>
          <a:p>
            <a:r>
              <a:rPr lang="en-US" sz="2200" dirty="0"/>
              <a:t>A genome graph represents allelic diversity in a compact and coherent reference structure</a:t>
            </a:r>
          </a:p>
          <a:p>
            <a:pPr marL="0" indent="0">
              <a:buNone/>
            </a:pP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19A523-B820-474F-9069-DDEF4DF13B6C}"/>
              </a:ext>
            </a:extLst>
          </p:cNvPr>
          <p:cNvGrpSpPr/>
          <p:nvPr/>
        </p:nvGrpSpPr>
        <p:grpSpPr>
          <a:xfrm>
            <a:off x="2935492" y="4223340"/>
            <a:ext cx="6977993" cy="2103649"/>
            <a:chOff x="2935492" y="4223340"/>
            <a:chExt cx="6977993" cy="2103649"/>
          </a:xfrm>
        </p:grpSpPr>
        <p:pic>
          <p:nvPicPr>
            <p:cNvPr id="5" name="Picture 4" descr="Graphical user interface, diagram, chat or text message&#10;&#10;Description automatically generated">
              <a:extLst>
                <a:ext uri="{FF2B5EF4-FFF2-40B4-BE49-F238E27FC236}">
                  <a16:creationId xmlns:a16="http://schemas.microsoft.com/office/drawing/2014/main" id="{BB75F207-F019-014D-893F-A66602F5D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5" r="46905"/>
            <a:stretch/>
          </p:blipFill>
          <p:spPr>
            <a:xfrm>
              <a:off x="2935492" y="4223340"/>
              <a:ext cx="6977993" cy="1753401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0B38FA-2F87-154C-ABA3-8DF84B9F08AF}"/>
                </a:ext>
              </a:extLst>
            </p:cNvPr>
            <p:cNvGrpSpPr/>
            <p:nvPr/>
          </p:nvGrpSpPr>
          <p:grpSpPr>
            <a:xfrm>
              <a:off x="3454194" y="5297812"/>
              <a:ext cx="3312396" cy="1029177"/>
              <a:chOff x="3248190" y="5590549"/>
              <a:chExt cx="3312396" cy="1029177"/>
            </a:xfrm>
          </p:grpSpPr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BCF9CED8-225B-4B42-9E89-6AF4AEA16713}"/>
                  </a:ext>
                </a:extLst>
              </p:cNvPr>
              <p:cNvSpPr/>
              <p:nvPr/>
            </p:nvSpPr>
            <p:spPr>
              <a:xfrm rot="18900000">
                <a:off x="3248190" y="5590549"/>
                <a:ext cx="437092" cy="304117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BE57CB9B-30E7-4E49-96F8-F0C2E8172AAD}"/>
                  </a:ext>
                </a:extLst>
              </p:cNvPr>
              <p:cNvSpPr/>
              <p:nvPr/>
            </p:nvSpPr>
            <p:spPr>
              <a:xfrm rot="16200000">
                <a:off x="4308913" y="6124387"/>
                <a:ext cx="330148" cy="275219"/>
              </a:xfrm>
              <a:prstGeom prst="rightArrow">
                <a:avLst>
                  <a:gd name="adj1" fmla="val 50000"/>
                  <a:gd name="adj2" fmla="val 3110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54511B07-68D1-3744-A152-8E5EB1036545}"/>
                  </a:ext>
                </a:extLst>
              </p:cNvPr>
              <p:cNvSpPr/>
              <p:nvPr/>
            </p:nvSpPr>
            <p:spPr>
              <a:xfrm rot="16200000">
                <a:off x="6281470" y="6340610"/>
                <a:ext cx="311295" cy="246937"/>
              </a:xfrm>
              <a:prstGeom prst="rightArrow">
                <a:avLst>
                  <a:gd name="adj1" fmla="val 50000"/>
                  <a:gd name="adj2" fmla="val 3110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2E7447-3596-9047-A8B3-09E4691808AF}"/>
              </a:ext>
            </a:extLst>
          </p:cNvPr>
          <p:cNvSpPr txBox="1"/>
          <p:nvPr/>
        </p:nvSpPr>
        <p:spPr>
          <a:xfrm>
            <a:off x="8974101" y="5562029"/>
            <a:ext cx="289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Hayes and Daetwyler, 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0FEFD-3875-6243-953B-F6F6DB10D3E8}"/>
              </a:ext>
            </a:extLst>
          </p:cNvPr>
          <p:cNvSpPr txBox="1"/>
          <p:nvPr/>
        </p:nvSpPr>
        <p:spPr>
          <a:xfrm>
            <a:off x="8974101" y="5817112"/>
            <a:ext cx="289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Golicz et al., 2020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36B592-4124-6C49-B272-911874EC95CA}"/>
              </a:ext>
            </a:extLst>
          </p:cNvPr>
          <p:cNvSpPr txBox="1"/>
          <p:nvPr/>
        </p:nvSpPr>
        <p:spPr>
          <a:xfrm>
            <a:off x="8968308" y="6060039"/>
            <a:ext cx="289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Paten et al., 2017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C8CC8C-A076-2B4D-96FE-56306E4C2DDB}"/>
              </a:ext>
            </a:extLst>
          </p:cNvPr>
          <p:cNvSpPr txBox="1"/>
          <p:nvPr/>
        </p:nvSpPr>
        <p:spPr>
          <a:xfrm>
            <a:off x="8087428" y="6510715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6AA79-DEB9-2E4C-95DA-7BDCB1B4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 dirty="0"/>
          </a:p>
        </p:txBody>
      </p:sp>
      <p:pic>
        <p:nvPicPr>
          <p:cNvPr id="20" name="Picture 19" descr="Graphical user interface, diagram, chat or text message&#10;&#10;Description automatically generated">
            <a:extLst>
              <a:ext uri="{FF2B5EF4-FFF2-40B4-BE49-F238E27FC236}">
                <a16:creationId xmlns:a16="http://schemas.microsoft.com/office/drawing/2014/main" id="{2D083A72-6A19-704B-B912-4DCAADDA9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9" b="44305"/>
          <a:stretch/>
        </p:blipFill>
        <p:spPr>
          <a:xfrm>
            <a:off x="3410683" y="4562023"/>
            <a:ext cx="5241994" cy="1948692"/>
          </a:xfrm>
          <a:prstGeom prst="rect">
            <a:avLst/>
          </a:prstGeom>
        </p:spPr>
      </p:pic>
      <p:pic>
        <p:nvPicPr>
          <p:cNvPr id="25" name="Picture 24" descr="Graphical user interface, diagram, chat or text message&#10;&#10;Description automatically generated">
            <a:extLst>
              <a:ext uri="{FF2B5EF4-FFF2-40B4-BE49-F238E27FC236}">
                <a16:creationId xmlns:a16="http://schemas.microsoft.com/office/drawing/2014/main" id="{B548EAF9-69E9-5642-BE1B-A4ED42316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05" b="54311"/>
          <a:stretch/>
        </p:blipFill>
        <p:spPr>
          <a:xfrm>
            <a:off x="3299684" y="2727461"/>
            <a:ext cx="6093648" cy="164821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2644D8F-5B36-8844-A053-DEEBC47EF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35" y="3249619"/>
            <a:ext cx="6939273" cy="215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B8408A-45FD-084D-B216-AD682425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Genome graph implementations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AE4BDE-3772-E941-87CF-60843ECDB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Variation graphs: Extend a linear genome with small variations</a:t>
            </a:r>
          </a:p>
          <a:p>
            <a:r>
              <a:rPr lang="en-US" sz="2200" dirty="0">
                <a:solidFill>
                  <a:schemeClr val="tx2"/>
                </a:solidFill>
              </a:rPr>
              <a:t>Multi-assembly graphs: Integrate multiple genome assemblies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F2428B-A3A5-9F46-983E-3D453898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89" y="2503940"/>
            <a:ext cx="8659512" cy="28681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14F802-6F20-7540-9169-D92CBD1ED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0" y="3207574"/>
            <a:ext cx="10464125" cy="1460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D613AB-FAB8-5949-9E88-820353472D1D}"/>
              </a:ext>
            </a:extLst>
          </p:cNvPr>
          <p:cNvSpPr txBox="1"/>
          <p:nvPr/>
        </p:nvSpPr>
        <p:spPr>
          <a:xfrm>
            <a:off x="9520191" y="492094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Garrison et al.,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A1DD9-9BC5-2C41-A46F-A86B28065022}"/>
              </a:ext>
            </a:extLst>
          </p:cNvPr>
          <p:cNvSpPr txBox="1"/>
          <p:nvPr/>
        </p:nvSpPr>
        <p:spPr>
          <a:xfrm>
            <a:off x="9567925" y="52654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Li et al.,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90FEF-FAC1-474F-BB06-824F037DC770}"/>
              </a:ext>
            </a:extLst>
          </p:cNvPr>
          <p:cNvSpPr txBox="1"/>
          <p:nvPr/>
        </p:nvSpPr>
        <p:spPr>
          <a:xfrm>
            <a:off x="8257910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BD96C-9F6E-AB47-8D7C-D8D3828D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1099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25FF-737E-254D-BDBF-23A1EF38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2A0F-B2D2-4D4A-8914-D4FB546C6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sz="2000" dirty="0"/>
              <a:t>Utility of graph genomes for sequence variant analysis in the cattle populations </a:t>
            </a:r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r>
              <a:rPr lang="en-GB" sz="2000" dirty="0"/>
              <a:t>Part 1: Variant genotyping from local variation graphs</a:t>
            </a:r>
          </a:p>
          <a:p>
            <a:pPr marL="0" indent="0">
              <a:buNone/>
            </a:pPr>
            <a:r>
              <a:rPr lang="en-GB" sz="2000" dirty="0"/>
              <a:t>Part 2: Construction of breed-specific and multi-breed variation graphs</a:t>
            </a:r>
          </a:p>
          <a:p>
            <a:pPr marL="0" indent="0">
              <a:buNone/>
            </a:pPr>
            <a:r>
              <a:rPr lang="en-GB" sz="2000" dirty="0"/>
              <a:t>Part 3: Establishing a bovine multi-assembly pangenome graph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CH" sz="2000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146FB-8F0F-6C40-9DE8-ABC35E4BF7AC}"/>
              </a:ext>
            </a:extLst>
          </p:cNvPr>
          <p:cNvSpPr txBox="1"/>
          <p:nvPr/>
        </p:nvSpPr>
        <p:spPr>
          <a:xfrm>
            <a:off x="8257910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Introduction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1  Part 2  Part  3 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E7619-5512-454E-A4F2-EF3E2E32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84A478-AA16-B243-8FE7-C124295B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307" y="4213624"/>
            <a:ext cx="5760693" cy="184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D9B128-7AF7-5148-AAD7-74E5A750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solidFill>
                  <a:schemeClr val="accent1"/>
                </a:solidFill>
              </a:rPr>
              <a:t>Part 1: Variant genotyping from region-specific graphs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D6E422-0264-8D4C-B8DB-EBC7F2A8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sz="2000" dirty="0"/>
              <a:t>Implemented a graph-based variant discovery pipeline based on the </a:t>
            </a:r>
            <a:r>
              <a:rPr lang="en-CH" sz="2000" i="1" dirty="0"/>
              <a:t>Graphtyper</a:t>
            </a:r>
            <a:r>
              <a:rPr lang="en-CH" sz="2000" dirty="0"/>
              <a:t> software</a:t>
            </a:r>
          </a:p>
          <a:p>
            <a:r>
              <a:rPr lang="en-CH" sz="2000" dirty="0"/>
              <a:t>Genotyped 49 Original Braunvieh whole-genome samples</a:t>
            </a:r>
          </a:p>
          <a:p>
            <a:pPr marL="0" indent="0">
              <a:buNone/>
            </a:pPr>
            <a:endParaRPr lang="en-CH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42E04-5261-E242-A6DC-2A74A8B8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387" y="5185194"/>
            <a:ext cx="3488294" cy="1254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D6E4-E373-1548-89E8-BD8C0D7F35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52"/>
          <a:stretch/>
        </p:blipFill>
        <p:spPr>
          <a:xfrm>
            <a:off x="732182" y="3374055"/>
            <a:ext cx="4104455" cy="2700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6A83D6-2BB4-A44E-8B59-C0E5702C7827}"/>
              </a:ext>
            </a:extLst>
          </p:cNvPr>
          <p:cNvSpPr txBox="1"/>
          <p:nvPr/>
        </p:nvSpPr>
        <p:spPr>
          <a:xfrm>
            <a:off x="967036" y="278737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H" b="1" dirty="0">
                <a:solidFill>
                  <a:prstClr val="black"/>
                </a:solidFill>
                <a:latin typeface="Arial"/>
              </a:rPr>
              <a:t>1</a:t>
            </a:r>
            <a:r>
              <a:rPr lang="en-CH" b="1" baseline="30000" dirty="0">
                <a:solidFill>
                  <a:prstClr val="black"/>
                </a:solidFill>
                <a:latin typeface="Arial"/>
              </a:rPr>
              <a:t>st</a:t>
            </a:r>
            <a:r>
              <a:rPr lang="en-CH" b="1" dirty="0">
                <a:solidFill>
                  <a:prstClr val="black"/>
                </a:solidFill>
                <a:latin typeface="Arial"/>
              </a:rPr>
              <a:t> pass: </a:t>
            </a:r>
            <a:r>
              <a:rPr lang="en-CH" b="1" i="1" dirty="0">
                <a:solidFill>
                  <a:prstClr val="black"/>
                </a:solidFill>
                <a:latin typeface="Arial"/>
              </a:rPr>
              <a:t>Discovery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541BF-84FC-9A45-8C6B-E91E6C678B7D}"/>
              </a:ext>
            </a:extLst>
          </p:cNvPr>
          <p:cNvSpPr txBox="1"/>
          <p:nvPr/>
        </p:nvSpPr>
        <p:spPr>
          <a:xfrm>
            <a:off x="6739714" y="2821594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CH" b="1" dirty="0">
                <a:solidFill>
                  <a:prstClr val="black"/>
                </a:solidFill>
                <a:latin typeface="Arial"/>
              </a:rPr>
              <a:t>2</a:t>
            </a:r>
            <a:r>
              <a:rPr lang="en-CH" b="1" baseline="30000" dirty="0">
                <a:solidFill>
                  <a:prstClr val="black"/>
                </a:solidFill>
                <a:latin typeface="Arial"/>
              </a:rPr>
              <a:t>nd</a:t>
            </a:r>
            <a:r>
              <a:rPr lang="en-CH" b="1" dirty="0">
                <a:solidFill>
                  <a:prstClr val="black"/>
                </a:solidFill>
                <a:latin typeface="Arial"/>
              </a:rPr>
              <a:t> pass: </a:t>
            </a:r>
            <a:r>
              <a:rPr lang="en-CH" b="1" i="1" dirty="0">
                <a:solidFill>
                  <a:prstClr val="black"/>
                </a:solidFill>
                <a:latin typeface="Arial"/>
              </a:rPr>
              <a:t>Refinement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43228-B530-A945-8E4D-08A09BA953E7}"/>
              </a:ext>
            </a:extLst>
          </p:cNvPr>
          <p:cNvSpPr txBox="1"/>
          <p:nvPr/>
        </p:nvSpPr>
        <p:spPr>
          <a:xfrm>
            <a:off x="318704" y="5883734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Eggertson et al., 2017</a:t>
            </a:r>
          </a:p>
          <a:p>
            <a:r>
              <a:rPr lang="en-CH" sz="1200" dirty="0"/>
              <a:t>Eggertson et al., 2020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72452B-9495-294F-BC2E-356EC446C95D}"/>
              </a:ext>
            </a:extLst>
          </p:cNvPr>
          <p:cNvGrpSpPr/>
          <p:nvPr/>
        </p:nvGrpSpPr>
        <p:grpSpPr>
          <a:xfrm>
            <a:off x="4836637" y="3374055"/>
            <a:ext cx="4778777" cy="2700692"/>
            <a:chOff x="4836637" y="3374055"/>
            <a:chExt cx="4778777" cy="27006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498342-2E35-8E4D-963E-4D98C6CCC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70"/>
            <a:stretch/>
          </p:blipFill>
          <p:spPr>
            <a:xfrm>
              <a:off x="4836637" y="3374055"/>
              <a:ext cx="4778777" cy="270069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4CE4D0-10E3-A94D-A363-E289A4A3AB17}"/>
                </a:ext>
              </a:extLst>
            </p:cNvPr>
            <p:cNvSpPr txBox="1"/>
            <p:nvPr/>
          </p:nvSpPr>
          <p:spPr>
            <a:xfrm>
              <a:off x="5072213" y="3429000"/>
              <a:ext cx="1393324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1 Mb window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52FC879-54DB-184B-AF60-3B66D56379E1}"/>
              </a:ext>
            </a:extLst>
          </p:cNvPr>
          <p:cNvSpPr txBox="1"/>
          <p:nvPr/>
        </p:nvSpPr>
        <p:spPr>
          <a:xfrm>
            <a:off x="8261248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Part 1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00BA77-EFC2-0D4D-B714-F01EBE928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17892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1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9D3189-BA7E-6641-80BE-F834C90E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52" y="317825"/>
            <a:ext cx="10728325" cy="900000"/>
          </a:xfrm>
        </p:spPr>
        <p:txBody>
          <a:bodyPr/>
          <a:lstStyle/>
          <a:p>
            <a:br>
              <a:rPr lang="en-CH" dirty="0">
                <a:solidFill>
                  <a:schemeClr val="accent1"/>
                </a:solidFill>
              </a:rPr>
            </a:br>
            <a:r>
              <a:rPr lang="en-CH" dirty="0">
                <a:solidFill>
                  <a:schemeClr val="accent1"/>
                </a:solidFill>
              </a:rPr>
              <a:t>Graph genome facilitates more accurate genotype calling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C4696-7DBF-6747-A19A-09BD8A4C6207}"/>
              </a:ext>
            </a:extLst>
          </p:cNvPr>
          <p:cNvSpPr txBox="1"/>
          <p:nvPr/>
        </p:nvSpPr>
        <p:spPr>
          <a:xfrm>
            <a:off x="630638" y="6009419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Crysnanto et </a:t>
            </a:r>
            <a:r>
              <a:rPr lang="en-GB" sz="1400" dirty="0"/>
              <a:t>al., </a:t>
            </a:r>
            <a:r>
              <a:rPr lang="en-GB" sz="1400" i="1" dirty="0"/>
              <a:t>Genetics Selection Evolution </a:t>
            </a:r>
            <a:r>
              <a:rPr lang="en-GB" sz="1400" dirty="0"/>
              <a:t>2019</a:t>
            </a:r>
            <a:endParaRPr lang="en-CH" sz="1400" dirty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82B653AD-2B6C-D847-B5A5-8CFD29108F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926679"/>
              </p:ext>
            </p:extLst>
          </p:nvPr>
        </p:nvGraphicFramePr>
        <p:xfrm>
          <a:off x="946990" y="1276354"/>
          <a:ext cx="10513173" cy="37038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94577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606662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639454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836186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718147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  <a:gridCol w="1718147">
                  <a:extLst>
                    <a:ext uri="{9D8B030D-6E8A-4147-A177-3AD203B41FA5}">
                      <a16:colId xmlns:a16="http://schemas.microsoft.com/office/drawing/2014/main" val="1119704770"/>
                    </a:ext>
                  </a:extLst>
                </a:gridCol>
              </a:tblGrid>
              <a:tr h="1129971">
                <a:tc>
                  <a:txBody>
                    <a:bodyPr/>
                    <a:lstStyle/>
                    <a:p>
                      <a:endParaRPr lang="de-CH" sz="18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/>
                        <a:t>Genotype concordance 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/>
                        <a:t>Non-reference sensitivity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/>
                        <a:t>Non-reference discrepancy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/>
                        <a:t>Opposing homozygous SNPs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/>
                        <a:t>Opposing homozygous Indels</a:t>
                      </a:r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857963">
                <a:tc>
                  <a:txBody>
                    <a:bodyPr/>
                    <a:lstStyle/>
                    <a:p>
                      <a:r>
                        <a:rPr lang="de-DE" sz="1800" i="1" dirty="0"/>
                        <a:t>GATK</a:t>
                      </a:r>
                      <a:endParaRPr lang="de-CH" sz="1800" i="1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95.99 (96.02)</a:t>
                      </a:r>
                      <a:endParaRPr lang="de-CH" sz="18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93.81 (93.67)</a:t>
                      </a:r>
                      <a:endParaRPr lang="de-CH" sz="18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6.35 (6.29)</a:t>
                      </a:r>
                      <a:endParaRPr lang="de-CH" sz="18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0.73 (0.72)</a:t>
                      </a:r>
                      <a:endParaRPr lang="de-CH" sz="18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1800" dirty="0"/>
                        <a:t>0.98 (0.99)</a:t>
                      </a:r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857963">
                <a:tc>
                  <a:txBody>
                    <a:bodyPr/>
                    <a:lstStyle/>
                    <a:p>
                      <a:r>
                        <a:rPr lang="de-CH" sz="1800" i="1" dirty="0" err="1"/>
                        <a:t>Graphtyper</a:t>
                      </a:r>
                      <a:endParaRPr lang="de-CH" sz="1800" i="1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97.71 (97.75)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98.26 (97.91)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3.53 (3.46)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0.36 (0.35)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1800" dirty="0"/>
                        <a:t>0.54 (0.54)</a:t>
                      </a:r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857963">
                <a:tc>
                  <a:txBody>
                    <a:bodyPr/>
                    <a:lstStyle/>
                    <a:p>
                      <a:r>
                        <a:rPr lang="nb-NO" sz="1800" i="1" dirty="0" err="1"/>
                        <a:t>SAMtools</a:t>
                      </a:r>
                      <a:endParaRPr lang="de-CH" sz="1800" i="1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97.68 (97.69)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98.19 (97.53)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3.60 (3.56)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/>
                        <a:t>0.33 (0.32)</a:t>
                      </a:r>
                      <a:endParaRPr lang="de-CH" sz="18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sz="1800" dirty="0"/>
                        <a:t>0.67 (0.61)</a:t>
                      </a:r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A96">
                        <a:alpha val="2352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786523-A1D9-704F-B0EE-38959F982157}"/>
              </a:ext>
            </a:extLst>
          </p:cNvPr>
          <p:cNvSpPr txBox="1"/>
          <p:nvPr/>
        </p:nvSpPr>
        <p:spPr>
          <a:xfrm>
            <a:off x="731836" y="3277525"/>
            <a:ext cx="10728325" cy="900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ECE10-0DE3-C541-B207-B16CF3644E00}"/>
              </a:ext>
            </a:extLst>
          </p:cNvPr>
          <p:cNvSpPr txBox="1"/>
          <p:nvPr/>
        </p:nvSpPr>
        <p:spPr>
          <a:xfrm>
            <a:off x="731837" y="5136054"/>
            <a:ext cx="723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*Values are reported from raw (filtered) genotypes in percentage (%)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7DC05-0FE2-9948-92F2-B59342B77DEA}"/>
              </a:ext>
            </a:extLst>
          </p:cNvPr>
          <p:cNvSpPr txBox="1"/>
          <p:nvPr/>
        </p:nvSpPr>
        <p:spPr>
          <a:xfrm>
            <a:off x="8261248" y="6499639"/>
            <a:ext cx="4104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  <a:r>
              <a:rPr lang="en-CH" sz="1100" dirty="0"/>
              <a:t> Part 1  </a:t>
            </a:r>
            <a:r>
              <a:rPr lang="en-CH" sz="1100" dirty="0">
                <a:solidFill>
                  <a:schemeClr val="bg1">
                    <a:lumMod val="65000"/>
                  </a:schemeClr>
                </a:solidFill>
              </a:rPr>
              <a:t>Part 2  Part  3  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AEFE4-0CCF-6147-84DE-C4D9AC6D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48367895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10631</TotalTime>
  <Words>1987</Words>
  <Application>Microsoft Macintosh PowerPoint</Application>
  <PresentationFormat>Widescreen</PresentationFormat>
  <Paragraphs>325</Paragraphs>
  <Slides>44</Slides>
  <Notes>21</Notes>
  <HiddenSlides>21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Symbol</vt:lpstr>
      <vt:lpstr>Wingdings</vt:lpstr>
      <vt:lpstr>ETH Zürich</vt:lpstr>
      <vt:lpstr>Establishing Bovine Pangenome Graphs</vt:lpstr>
      <vt:lpstr>Agenda</vt:lpstr>
      <vt:lpstr>The bovine linear reference genome</vt:lpstr>
      <vt:lpstr>Linear genomes are unaware of genetic variations</vt:lpstr>
      <vt:lpstr>Towards a more representative reference genome</vt:lpstr>
      <vt:lpstr>Genome graph implementations</vt:lpstr>
      <vt:lpstr>Research Objectives</vt:lpstr>
      <vt:lpstr>Part 1: Variant genotyping from region-specific graphs</vt:lpstr>
      <vt:lpstr> Graph genome facilitates more accurate genotype calling</vt:lpstr>
      <vt:lpstr>Graphtyper pipeline is competitive with linear based-tools</vt:lpstr>
      <vt:lpstr>Part 2: Construction of breed-specific and multi-breed graphs</vt:lpstr>
      <vt:lpstr>Variant prioritization</vt:lpstr>
      <vt:lpstr>Read mapping to breed-specific versus pangenome graphs</vt:lpstr>
      <vt:lpstr>Reduction of reference mapping bias across variant length </vt:lpstr>
      <vt:lpstr>Part 3: Establishing a bovine multi-assembly graph </vt:lpstr>
      <vt:lpstr>Recovery of non-reference sequences from a multi-assembly graph</vt:lpstr>
      <vt:lpstr>Non-reference sequences contain functionally-active elements</vt:lpstr>
      <vt:lpstr>Non-reference sequences contain differentially-expressed transcripts</vt:lpstr>
      <vt:lpstr>Sequence variants in non-reference sequences are biologically-relevant  </vt:lpstr>
      <vt:lpstr>Conclusions   </vt:lpstr>
      <vt:lpstr>Future Directions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Establishing Bovine Pangenome Graphs</dc:title>
  <dc:creator>Crysnanto  Danang</dc:creator>
  <cp:lastModifiedBy>Crysnanto  Danang</cp:lastModifiedBy>
  <cp:revision>359</cp:revision>
  <cp:lastPrinted>2021-05-31T13:47:21Z</cp:lastPrinted>
  <dcterms:created xsi:type="dcterms:W3CDTF">2021-05-22T14:41:30Z</dcterms:created>
  <dcterms:modified xsi:type="dcterms:W3CDTF">2021-06-10T10:15:50Z</dcterms:modified>
</cp:coreProperties>
</file>